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2" r:id="rId6"/>
    <p:sldId id="276" r:id="rId7"/>
    <p:sldId id="263" r:id="rId8"/>
    <p:sldId id="283" r:id="rId9"/>
    <p:sldId id="277" r:id="rId10"/>
    <p:sldId id="269" r:id="rId11"/>
    <p:sldId id="265" r:id="rId12"/>
    <p:sldId id="270" r:id="rId13"/>
    <p:sldId id="264" r:id="rId14"/>
    <p:sldId id="268" r:id="rId15"/>
    <p:sldId id="278" r:id="rId16"/>
    <p:sldId id="282" r:id="rId17"/>
    <p:sldId id="266" r:id="rId18"/>
    <p:sldId id="272" r:id="rId19"/>
    <p:sldId id="273" r:id="rId20"/>
    <p:sldId id="281" r:id="rId21"/>
    <p:sldId id="279" r:id="rId22"/>
    <p:sldId id="280" r:id="rId23"/>
    <p:sldId id="284" r:id="rId24"/>
    <p:sldId id="274" r:id="rId25"/>
    <p:sldId id="275"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551707-74E2-4D7B-B82C-13F956DD7A83}">
  <a:tblStyle styleId="{4D551707-74E2-4D7B-B82C-13F956DD7A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28" autoAdjust="0"/>
  </p:normalViewPr>
  <p:slideViewPr>
    <p:cSldViewPr snapToGrid="0">
      <p:cViewPr varScale="1">
        <p:scale>
          <a:sx n="57" d="100"/>
          <a:sy n="57" d="100"/>
        </p:scale>
        <p:origin x="992"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6ED12-0FF1-4D52-B12C-B591DDCA776F}" type="doc">
      <dgm:prSet loTypeId="urn:microsoft.com/office/officeart/2005/8/layout/process1" loCatId="process" qsTypeId="urn:microsoft.com/office/officeart/2005/8/quickstyle/simple1" qsCatId="simple" csTypeId="urn:microsoft.com/office/officeart/2005/8/colors/accent1_2" csCatId="accent1" phldr="1"/>
      <dgm:spPr/>
    </dgm:pt>
    <dgm:pt modelId="{3026AE3E-D3C0-4131-AAAB-AAD5DE5E73A7}">
      <dgm:prSet phldrT="[Text]" custT="1"/>
      <dgm:spPr/>
      <dgm:t>
        <a:bodyPr/>
        <a:lstStyle/>
        <a:p>
          <a:r>
            <a:rPr lang="en-US" sz="1050" b="1" dirty="0"/>
            <a:t> Input Text</a:t>
          </a:r>
        </a:p>
      </dgm:t>
    </dgm:pt>
    <dgm:pt modelId="{A666B7B0-676C-4F52-B92E-DC3DE0B55C9D}" type="parTrans" cxnId="{96170FEA-107F-45EB-988F-FA373B32B570}">
      <dgm:prSet/>
      <dgm:spPr/>
      <dgm:t>
        <a:bodyPr/>
        <a:lstStyle/>
        <a:p>
          <a:endParaRPr lang="en-US"/>
        </a:p>
      </dgm:t>
    </dgm:pt>
    <dgm:pt modelId="{C0C44A5F-8261-4A17-A358-8C26AF1E670D}" type="sibTrans" cxnId="{96170FEA-107F-45EB-988F-FA373B32B570}">
      <dgm:prSet custT="1"/>
      <dgm:spPr/>
      <dgm:t>
        <a:bodyPr/>
        <a:lstStyle/>
        <a:p>
          <a:endParaRPr lang="en-US" sz="800" b="1"/>
        </a:p>
      </dgm:t>
    </dgm:pt>
    <dgm:pt modelId="{FEB13EF6-F327-45C1-A15B-339B999BFEFD}">
      <dgm:prSet phldrT="[Text]" custT="1"/>
      <dgm:spPr/>
      <dgm:t>
        <a:bodyPr/>
        <a:lstStyle/>
        <a:p>
          <a:r>
            <a:rPr lang="en-US" sz="1050" b="1" dirty="0"/>
            <a:t>Tokenizer</a:t>
          </a:r>
        </a:p>
      </dgm:t>
    </dgm:pt>
    <dgm:pt modelId="{C6880DA4-DCE2-4470-83E7-BCC60C878231}" type="parTrans" cxnId="{CDE0E84F-48B4-4E39-BC1B-84B63E1AA852}">
      <dgm:prSet/>
      <dgm:spPr/>
      <dgm:t>
        <a:bodyPr/>
        <a:lstStyle/>
        <a:p>
          <a:endParaRPr lang="en-US"/>
        </a:p>
      </dgm:t>
    </dgm:pt>
    <dgm:pt modelId="{81019BC6-6D96-4BC5-A2EA-50F61D3FD19F}" type="sibTrans" cxnId="{CDE0E84F-48B4-4E39-BC1B-84B63E1AA852}">
      <dgm:prSet custT="1"/>
      <dgm:spPr/>
      <dgm:t>
        <a:bodyPr/>
        <a:lstStyle/>
        <a:p>
          <a:endParaRPr lang="en-US" sz="800" b="1"/>
        </a:p>
      </dgm:t>
    </dgm:pt>
    <dgm:pt modelId="{EFACAC57-A091-4EAA-8FCB-68D6F5B888FF}">
      <dgm:prSet phldrT="[Text]" custT="1"/>
      <dgm:spPr/>
      <dgm:t>
        <a:bodyPr/>
        <a:lstStyle/>
        <a:p>
          <a:r>
            <a:rPr lang="en-US" sz="1050" b="1" dirty="0"/>
            <a:t>Vocabulary</a:t>
          </a:r>
        </a:p>
      </dgm:t>
    </dgm:pt>
    <dgm:pt modelId="{853AE7DD-8EA0-43EC-BA8F-5C6E2D9D7AA7}" type="parTrans" cxnId="{D2D43955-9FBA-4CF4-8459-44F334DBBD49}">
      <dgm:prSet/>
      <dgm:spPr/>
      <dgm:t>
        <a:bodyPr/>
        <a:lstStyle/>
        <a:p>
          <a:endParaRPr lang="en-US"/>
        </a:p>
      </dgm:t>
    </dgm:pt>
    <dgm:pt modelId="{69277FE0-ACDF-423C-9244-2E1ADC81A8CC}" type="sibTrans" cxnId="{D2D43955-9FBA-4CF4-8459-44F334DBBD49}">
      <dgm:prSet custT="1"/>
      <dgm:spPr/>
      <dgm:t>
        <a:bodyPr/>
        <a:lstStyle/>
        <a:p>
          <a:endParaRPr lang="en-US" sz="800" b="1"/>
        </a:p>
      </dgm:t>
    </dgm:pt>
    <dgm:pt modelId="{9D51CCFD-D816-4673-B21A-D2FE8CF4A6E9}">
      <dgm:prSet phldrT="[Text]" custT="1"/>
      <dgm:spPr/>
      <dgm:t>
        <a:bodyPr/>
        <a:lstStyle/>
        <a:p>
          <a:r>
            <a:rPr lang="en-US" sz="1050" b="1" dirty="0"/>
            <a:t>Embedding</a:t>
          </a:r>
        </a:p>
      </dgm:t>
    </dgm:pt>
    <dgm:pt modelId="{4489ECB3-00E7-434D-B7D1-481FB33FDD64}" type="parTrans" cxnId="{3FBC4D39-4BB5-4A0E-B684-0D0DC2955448}">
      <dgm:prSet/>
      <dgm:spPr/>
      <dgm:t>
        <a:bodyPr/>
        <a:lstStyle/>
        <a:p>
          <a:endParaRPr lang="en-US"/>
        </a:p>
      </dgm:t>
    </dgm:pt>
    <dgm:pt modelId="{E0843C32-E861-45C7-8408-D940A0D8A0AB}" type="sibTrans" cxnId="{3FBC4D39-4BB5-4A0E-B684-0D0DC2955448}">
      <dgm:prSet custT="1"/>
      <dgm:spPr/>
      <dgm:t>
        <a:bodyPr/>
        <a:lstStyle/>
        <a:p>
          <a:endParaRPr lang="en-US" sz="800" b="1"/>
        </a:p>
      </dgm:t>
    </dgm:pt>
    <dgm:pt modelId="{F00636A0-D475-4F98-BC08-C084D267AAA6}">
      <dgm:prSet phldrT="[Text]" custT="1"/>
      <dgm:spPr/>
      <dgm:t>
        <a:bodyPr/>
        <a:lstStyle/>
        <a:p>
          <a:r>
            <a:rPr lang="en-US" sz="1050" b="1" dirty="0"/>
            <a:t> LSTM</a:t>
          </a:r>
        </a:p>
      </dgm:t>
    </dgm:pt>
    <dgm:pt modelId="{91FBA3EC-5B77-439C-B2EA-75EBF5BF3548}" type="parTrans" cxnId="{0FC53B4D-CD11-42DE-9FBC-F8017E06AD13}">
      <dgm:prSet/>
      <dgm:spPr/>
      <dgm:t>
        <a:bodyPr/>
        <a:lstStyle/>
        <a:p>
          <a:endParaRPr lang="en-US"/>
        </a:p>
      </dgm:t>
    </dgm:pt>
    <dgm:pt modelId="{673DB51A-3C5F-4B36-A304-DC40329F437C}" type="sibTrans" cxnId="{0FC53B4D-CD11-42DE-9FBC-F8017E06AD13}">
      <dgm:prSet custT="1"/>
      <dgm:spPr/>
      <dgm:t>
        <a:bodyPr/>
        <a:lstStyle/>
        <a:p>
          <a:endParaRPr lang="en-US" sz="800" b="1"/>
        </a:p>
      </dgm:t>
    </dgm:pt>
    <dgm:pt modelId="{4AD6EA79-69B1-4183-AFE3-A9C7D7EC6F20}">
      <dgm:prSet phldrT="[Text]" custT="1"/>
      <dgm:spPr/>
      <dgm:t>
        <a:bodyPr/>
        <a:lstStyle/>
        <a:p>
          <a:r>
            <a:rPr lang="en-US" sz="1050" b="1" dirty="0"/>
            <a:t> Fully Connected</a:t>
          </a:r>
        </a:p>
      </dgm:t>
    </dgm:pt>
    <dgm:pt modelId="{4DC7A309-8240-48CB-A498-EC519A847664}" type="parTrans" cxnId="{962F7F50-C702-405B-8AFD-ED780BF10D9C}">
      <dgm:prSet/>
      <dgm:spPr/>
      <dgm:t>
        <a:bodyPr/>
        <a:lstStyle/>
        <a:p>
          <a:endParaRPr lang="en-US"/>
        </a:p>
      </dgm:t>
    </dgm:pt>
    <dgm:pt modelId="{9DFC017A-F1F2-47AC-81F7-FEE50C9F9038}" type="sibTrans" cxnId="{962F7F50-C702-405B-8AFD-ED780BF10D9C}">
      <dgm:prSet custT="1"/>
      <dgm:spPr/>
      <dgm:t>
        <a:bodyPr/>
        <a:lstStyle/>
        <a:p>
          <a:endParaRPr lang="en-US" sz="800" b="1"/>
        </a:p>
      </dgm:t>
    </dgm:pt>
    <dgm:pt modelId="{E256CCD6-6529-4FA8-9D18-ED0D35705343}">
      <dgm:prSet phldrT="[Text]" custT="1"/>
      <dgm:spPr/>
      <dgm:t>
        <a:bodyPr/>
        <a:lstStyle/>
        <a:p>
          <a:endParaRPr lang="en-US" sz="1050" b="1" dirty="0"/>
        </a:p>
        <a:p>
          <a:r>
            <a:rPr lang="en-US" sz="1050" b="1" dirty="0"/>
            <a:t>Output </a:t>
          </a:r>
        </a:p>
        <a:p>
          <a:endParaRPr lang="en-US" sz="1050" b="1" dirty="0"/>
        </a:p>
        <a:p>
          <a:endParaRPr lang="en-US" sz="1050" b="1" dirty="0"/>
        </a:p>
      </dgm:t>
    </dgm:pt>
    <dgm:pt modelId="{8FA08876-747E-402D-BC9A-60A704361776}" type="parTrans" cxnId="{2D0CE139-067C-48D4-9299-F0C71D294FA3}">
      <dgm:prSet/>
      <dgm:spPr/>
      <dgm:t>
        <a:bodyPr/>
        <a:lstStyle/>
        <a:p>
          <a:endParaRPr lang="en-US"/>
        </a:p>
      </dgm:t>
    </dgm:pt>
    <dgm:pt modelId="{D1C2DFC4-0EAF-43F8-AA50-558BA685F164}" type="sibTrans" cxnId="{2D0CE139-067C-48D4-9299-F0C71D294FA3}">
      <dgm:prSet/>
      <dgm:spPr/>
      <dgm:t>
        <a:bodyPr/>
        <a:lstStyle/>
        <a:p>
          <a:endParaRPr lang="en-US"/>
        </a:p>
      </dgm:t>
    </dgm:pt>
    <dgm:pt modelId="{E753FEC4-35C0-4FCF-97EA-D81E0FC7ED2D}" type="pres">
      <dgm:prSet presAssocID="{DCF6ED12-0FF1-4D52-B12C-B591DDCA776F}" presName="Name0" presStyleCnt="0">
        <dgm:presLayoutVars>
          <dgm:dir/>
          <dgm:resizeHandles val="exact"/>
        </dgm:presLayoutVars>
      </dgm:prSet>
      <dgm:spPr/>
    </dgm:pt>
    <dgm:pt modelId="{5E5D6641-A710-4CC8-89D1-7ECB639D4B6D}" type="pres">
      <dgm:prSet presAssocID="{3026AE3E-D3C0-4131-AAAB-AAD5DE5E73A7}" presName="node" presStyleLbl="node1" presStyleIdx="0" presStyleCnt="7">
        <dgm:presLayoutVars>
          <dgm:bulletEnabled val="1"/>
        </dgm:presLayoutVars>
      </dgm:prSet>
      <dgm:spPr/>
    </dgm:pt>
    <dgm:pt modelId="{D6479CA9-802E-4F4A-A3DC-58F64A7A403C}" type="pres">
      <dgm:prSet presAssocID="{C0C44A5F-8261-4A17-A358-8C26AF1E670D}" presName="sibTrans" presStyleLbl="sibTrans2D1" presStyleIdx="0" presStyleCnt="6"/>
      <dgm:spPr/>
    </dgm:pt>
    <dgm:pt modelId="{8844565D-EC46-4A41-89A2-4BC82F4A788F}" type="pres">
      <dgm:prSet presAssocID="{C0C44A5F-8261-4A17-A358-8C26AF1E670D}" presName="connectorText" presStyleLbl="sibTrans2D1" presStyleIdx="0" presStyleCnt="6"/>
      <dgm:spPr/>
    </dgm:pt>
    <dgm:pt modelId="{AA6A4182-F131-40E1-8FE4-56E15CF21589}" type="pres">
      <dgm:prSet presAssocID="{FEB13EF6-F327-45C1-A15B-339B999BFEFD}" presName="node" presStyleLbl="node1" presStyleIdx="1" presStyleCnt="7">
        <dgm:presLayoutVars>
          <dgm:bulletEnabled val="1"/>
        </dgm:presLayoutVars>
      </dgm:prSet>
      <dgm:spPr/>
    </dgm:pt>
    <dgm:pt modelId="{442DCB73-CD17-414A-89CC-ECD13308AEF1}" type="pres">
      <dgm:prSet presAssocID="{81019BC6-6D96-4BC5-A2EA-50F61D3FD19F}" presName="sibTrans" presStyleLbl="sibTrans2D1" presStyleIdx="1" presStyleCnt="6"/>
      <dgm:spPr/>
    </dgm:pt>
    <dgm:pt modelId="{FD3F77EB-4DA5-44FB-8A68-2CC2D1ACD7D4}" type="pres">
      <dgm:prSet presAssocID="{81019BC6-6D96-4BC5-A2EA-50F61D3FD19F}" presName="connectorText" presStyleLbl="sibTrans2D1" presStyleIdx="1" presStyleCnt="6"/>
      <dgm:spPr/>
    </dgm:pt>
    <dgm:pt modelId="{94F4F4E7-C80A-4F0B-9A25-04D6C83B1508}" type="pres">
      <dgm:prSet presAssocID="{EFACAC57-A091-4EAA-8FCB-68D6F5B888FF}" presName="node" presStyleLbl="node1" presStyleIdx="2" presStyleCnt="7">
        <dgm:presLayoutVars>
          <dgm:bulletEnabled val="1"/>
        </dgm:presLayoutVars>
      </dgm:prSet>
      <dgm:spPr/>
    </dgm:pt>
    <dgm:pt modelId="{3DB4BAE0-5794-4A55-B1E1-0B0955C49285}" type="pres">
      <dgm:prSet presAssocID="{69277FE0-ACDF-423C-9244-2E1ADC81A8CC}" presName="sibTrans" presStyleLbl="sibTrans2D1" presStyleIdx="2" presStyleCnt="6"/>
      <dgm:spPr/>
    </dgm:pt>
    <dgm:pt modelId="{EC08A509-3864-43CB-B920-6726A975C400}" type="pres">
      <dgm:prSet presAssocID="{69277FE0-ACDF-423C-9244-2E1ADC81A8CC}" presName="connectorText" presStyleLbl="sibTrans2D1" presStyleIdx="2" presStyleCnt="6"/>
      <dgm:spPr/>
    </dgm:pt>
    <dgm:pt modelId="{E37F80DE-F9C8-47D4-855D-4FD0362B26BF}" type="pres">
      <dgm:prSet presAssocID="{9D51CCFD-D816-4673-B21A-D2FE8CF4A6E9}" presName="node" presStyleLbl="node1" presStyleIdx="3" presStyleCnt="7">
        <dgm:presLayoutVars>
          <dgm:bulletEnabled val="1"/>
        </dgm:presLayoutVars>
      </dgm:prSet>
      <dgm:spPr/>
    </dgm:pt>
    <dgm:pt modelId="{96E214E2-2AE8-407B-8822-22EA86A48C2D}" type="pres">
      <dgm:prSet presAssocID="{E0843C32-E861-45C7-8408-D940A0D8A0AB}" presName="sibTrans" presStyleLbl="sibTrans2D1" presStyleIdx="3" presStyleCnt="6"/>
      <dgm:spPr/>
    </dgm:pt>
    <dgm:pt modelId="{E4DB78FA-0C90-43B1-8841-05DB283D6668}" type="pres">
      <dgm:prSet presAssocID="{E0843C32-E861-45C7-8408-D940A0D8A0AB}" presName="connectorText" presStyleLbl="sibTrans2D1" presStyleIdx="3" presStyleCnt="6"/>
      <dgm:spPr/>
    </dgm:pt>
    <dgm:pt modelId="{4B183FF3-5775-4880-83E0-A93B8AE53B75}" type="pres">
      <dgm:prSet presAssocID="{F00636A0-D475-4F98-BC08-C084D267AAA6}" presName="node" presStyleLbl="node1" presStyleIdx="4" presStyleCnt="7">
        <dgm:presLayoutVars>
          <dgm:bulletEnabled val="1"/>
        </dgm:presLayoutVars>
      </dgm:prSet>
      <dgm:spPr/>
    </dgm:pt>
    <dgm:pt modelId="{D988F519-0894-48DD-AABB-83FB068E9FA2}" type="pres">
      <dgm:prSet presAssocID="{673DB51A-3C5F-4B36-A304-DC40329F437C}" presName="sibTrans" presStyleLbl="sibTrans2D1" presStyleIdx="4" presStyleCnt="6"/>
      <dgm:spPr/>
    </dgm:pt>
    <dgm:pt modelId="{E8B7E7F8-3CDB-4753-85C3-6CF2D23371B8}" type="pres">
      <dgm:prSet presAssocID="{673DB51A-3C5F-4B36-A304-DC40329F437C}" presName="connectorText" presStyleLbl="sibTrans2D1" presStyleIdx="4" presStyleCnt="6"/>
      <dgm:spPr/>
    </dgm:pt>
    <dgm:pt modelId="{2C01B084-1556-409A-A511-2EED70C0F048}" type="pres">
      <dgm:prSet presAssocID="{4AD6EA79-69B1-4183-AFE3-A9C7D7EC6F20}" presName="node" presStyleLbl="node1" presStyleIdx="5" presStyleCnt="7">
        <dgm:presLayoutVars>
          <dgm:bulletEnabled val="1"/>
        </dgm:presLayoutVars>
      </dgm:prSet>
      <dgm:spPr/>
    </dgm:pt>
    <dgm:pt modelId="{C807EB25-F654-4D87-98CC-3DB73DC331F5}" type="pres">
      <dgm:prSet presAssocID="{9DFC017A-F1F2-47AC-81F7-FEE50C9F9038}" presName="sibTrans" presStyleLbl="sibTrans2D1" presStyleIdx="5" presStyleCnt="6"/>
      <dgm:spPr/>
    </dgm:pt>
    <dgm:pt modelId="{4B3882A2-EB3F-458D-AB1E-6C738ECB2EBF}" type="pres">
      <dgm:prSet presAssocID="{9DFC017A-F1F2-47AC-81F7-FEE50C9F9038}" presName="connectorText" presStyleLbl="sibTrans2D1" presStyleIdx="5" presStyleCnt="6"/>
      <dgm:spPr/>
    </dgm:pt>
    <dgm:pt modelId="{E141E3F5-7226-4278-800B-C03C37633904}" type="pres">
      <dgm:prSet presAssocID="{E256CCD6-6529-4FA8-9D18-ED0D35705343}" presName="node" presStyleLbl="node1" presStyleIdx="6" presStyleCnt="7">
        <dgm:presLayoutVars>
          <dgm:bulletEnabled val="1"/>
        </dgm:presLayoutVars>
      </dgm:prSet>
      <dgm:spPr/>
    </dgm:pt>
  </dgm:ptLst>
  <dgm:cxnLst>
    <dgm:cxn modelId="{BDD77816-DE0E-4D94-8FFA-43502A0996E6}" type="presOf" srcId="{9DFC017A-F1F2-47AC-81F7-FEE50C9F9038}" destId="{C807EB25-F654-4D87-98CC-3DB73DC331F5}" srcOrd="0" destOrd="0" presId="urn:microsoft.com/office/officeart/2005/8/layout/process1"/>
    <dgm:cxn modelId="{A2E80E18-1E65-4EEA-8405-BCEFCA28C14F}" type="presOf" srcId="{69277FE0-ACDF-423C-9244-2E1ADC81A8CC}" destId="{3DB4BAE0-5794-4A55-B1E1-0B0955C49285}" srcOrd="0" destOrd="0" presId="urn:microsoft.com/office/officeart/2005/8/layout/process1"/>
    <dgm:cxn modelId="{37CD212F-F064-4449-BD89-3A474C5F6850}" type="presOf" srcId="{3026AE3E-D3C0-4131-AAAB-AAD5DE5E73A7}" destId="{5E5D6641-A710-4CC8-89D1-7ECB639D4B6D}" srcOrd="0" destOrd="0" presId="urn:microsoft.com/office/officeart/2005/8/layout/process1"/>
    <dgm:cxn modelId="{56B51036-A666-4D78-A45B-7F4A4A4FCEC3}" type="presOf" srcId="{673DB51A-3C5F-4B36-A304-DC40329F437C}" destId="{D988F519-0894-48DD-AABB-83FB068E9FA2}" srcOrd="0" destOrd="0" presId="urn:microsoft.com/office/officeart/2005/8/layout/process1"/>
    <dgm:cxn modelId="{3FBC4D39-4BB5-4A0E-B684-0D0DC2955448}" srcId="{DCF6ED12-0FF1-4D52-B12C-B591DDCA776F}" destId="{9D51CCFD-D816-4673-B21A-D2FE8CF4A6E9}" srcOrd="3" destOrd="0" parTransId="{4489ECB3-00E7-434D-B7D1-481FB33FDD64}" sibTransId="{E0843C32-E861-45C7-8408-D940A0D8A0AB}"/>
    <dgm:cxn modelId="{2D0CE139-067C-48D4-9299-F0C71D294FA3}" srcId="{DCF6ED12-0FF1-4D52-B12C-B591DDCA776F}" destId="{E256CCD6-6529-4FA8-9D18-ED0D35705343}" srcOrd="6" destOrd="0" parTransId="{8FA08876-747E-402D-BC9A-60A704361776}" sibTransId="{D1C2DFC4-0EAF-43F8-AA50-558BA685F164}"/>
    <dgm:cxn modelId="{0956C15C-259D-4A48-8EDB-DF736C6627DA}" type="presOf" srcId="{4AD6EA79-69B1-4183-AFE3-A9C7D7EC6F20}" destId="{2C01B084-1556-409A-A511-2EED70C0F048}" srcOrd="0" destOrd="0" presId="urn:microsoft.com/office/officeart/2005/8/layout/process1"/>
    <dgm:cxn modelId="{9A95AF68-1348-4833-A8D1-B6574579B07C}" type="presOf" srcId="{F00636A0-D475-4F98-BC08-C084D267AAA6}" destId="{4B183FF3-5775-4880-83E0-A93B8AE53B75}" srcOrd="0" destOrd="0" presId="urn:microsoft.com/office/officeart/2005/8/layout/process1"/>
    <dgm:cxn modelId="{0FC53B4D-CD11-42DE-9FBC-F8017E06AD13}" srcId="{DCF6ED12-0FF1-4D52-B12C-B591DDCA776F}" destId="{F00636A0-D475-4F98-BC08-C084D267AAA6}" srcOrd="4" destOrd="0" parTransId="{91FBA3EC-5B77-439C-B2EA-75EBF5BF3548}" sibTransId="{673DB51A-3C5F-4B36-A304-DC40329F437C}"/>
    <dgm:cxn modelId="{CDE0E84F-48B4-4E39-BC1B-84B63E1AA852}" srcId="{DCF6ED12-0FF1-4D52-B12C-B591DDCA776F}" destId="{FEB13EF6-F327-45C1-A15B-339B999BFEFD}" srcOrd="1" destOrd="0" parTransId="{C6880DA4-DCE2-4470-83E7-BCC60C878231}" sibTransId="{81019BC6-6D96-4BC5-A2EA-50F61D3FD19F}"/>
    <dgm:cxn modelId="{962F7F50-C702-405B-8AFD-ED780BF10D9C}" srcId="{DCF6ED12-0FF1-4D52-B12C-B591DDCA776F}" destId="{4AD6EA79-69B1-4183-AFE3-A9C7D7EC6F20}" srcOrd="5" destOrd="0" parTransId="{4DC7A309-8240-48CB-A498-EC519A847664}" sibTransId="{9DFC017A-F1F2-47AC-81F7-FEE50C9F9038}"/>
    <dgm:cxn modelId="{D2D43955-9FBA-4CF4-8459-44F334DBBD49}" srcId="{DCF6ED12-0FF1-4D52-B12C-B591DDCA776F}" destId="{EFACAC57-A091-4EAA-8FCB-68D6F5B888FF}" srcOrd="2" destOrd="0" parTransId="{853AE7DD-8EA0-43EC-BA8F-5C6E2D9D7AA7}" sibTransId="{69277FE0-ACDF-423C-9244-2E1ADC81A8CC}"/>
    <dgm:cxn modelId="{5D1C0D78-D6A9-42F8-A3D7-F8AAEBF3A072}" type="presOf" srcId="{FEB13EF6-F327-45C1-A15B-339B999BFEFD}" destId="{AA6A4182-F131-40E1-8FE4-56E15CF21589}" srcOrd="0" destOrd="0" presId="urn:microsoft.com/office/officeart/2005/8/layout/process1"/>
    <dgm:cxn modelId="{9066D583-6DA5-48F6-B06D-DF261778D3B5}" type="presOf" srcId="{C0C44A5F-8261-4A17-A358-8C26AF1E670D}" destId="{D6479CA9-802E-4F4A-A3DC-58F64A7A403C}" srcOrd="0" destOrd="0" presId="urn:microsoft.com/office/officeart/2005/8/layout/process1"/>
    <dgm:cxn modelId="{869E948C-EC89-4541-B1BD-5BDBD909BC2B}" type="presOf" srcId="{673DB51A-3C5F-4B36-A304-DC40329F437C}" destId="{E8B7E7F8-3CDB-4753-85C3-6CF2D23371B8}" srcOrd="1" destOrd="0" presId="urn:microsoft.com/office/officeart/2005/8/layout/process1"/>
    <dgm:cxn modelId="{D8E41AA2-A9DA-4625-8F49-6D0FB1D348B8}" type="presOf" srcId="{69277FE0-ACDF-423C-9244-2E1ADC81A8CC}" destId="{EC08A509-3864-43CB-B920-6726A975C400}" srcOrd="1" destOrd="0" presId="urn:microsoft.com/office/officeart/2005/8/layout/process1"/>
    <dgm:cxn modelId="{C79048A6-C694-4CFD-8F03-6539E76A28EC}" type="presOf" srcId="{E0843C32-E861-45C7-8408-D940A0D8A0AB}" destId="{96E214E2-2AE8-407B-8822-22EA86A48C2D}" srcOrd="0" destOrd="0" presId="urn:microsoft.com/office/officeart/2005/8/layout/process1"/>
    <dgm:cxn modelId="{65FEFCB5-30BF-4D34-BE92-026BAB05535D}" type="presOf" srcId="{9D51CCFD-D816-4673-B21A-D2FE8CF4A6E9}" destId="{E37F80DE-F9C8-47D4-855D-4FD0362B26BF}" srcOrd="0" destOrd="0" presId="urn:microsoft.com/office/officeart/2005/8/layout/process1"/>
    <dgm:cxn modelId="{38F579BA-7B3B-4433-9B49-6862732A7F55}" type="presOf" srcId="{81019BC6-6D96-4BC5-A2EA-50F61D3FD19F}" destId="{442DCB73-CD17-414A-89CC-ECD13308AEF1}" srcOrd="0" destOrd="0" presId="urn:microsoft.com/office/officeart/2005/8/layout/process1"/>
    <dgm:cxn modelId="{3FAC82C7-2E0C-4190-BE65-A1FEC7521132}" type="presOf" srcId="{9DFC017A-F1F2-47AC-81F7-FEE50C9F9038}" destId="{4B3882A2-EB3F-458D-AB1E-6C738ECB2EBF}" srcOrd="1" destOrd="0" presId="urn:microsoft.com/office/officeart/2005/8/layout/process1"/>
    <dgm:cxn modelId="{62941ACA-125C-47C1-8824-94FB62DEB19E}" type="presOf" srcId="{DCF6ED12-0FF1-4D52-B12C-B591DDCA776F}" destId="{E753FEC4-35C0-4FCF-97EA-D81E0FC7ED2D}" srcOrd="0" destOrd="0" presId="urn:microsoft.com/office/officeart/2005/8/layout/process1"/>
    <dgm:cxn modelId="{C838D6CE-4850-4407-9CF5-30B431377761}" type="presOf" srcId="{E0843C32-E861-45C7-8408-D940A0D8A0AB}" destId="{E4DB78FA-0C90-43B1-8841-05DB283D6668}" srcOrd="1" destOrd="0" presId="urn:microsoft.com/office/officeart/2005/8/layout/process1"/>
    <dgm:cxn modelId="{DFE619D0-DB62-4F52-89C2-36EDA5053E20}" type="presOf" srcId="{E256CCD6-6529-4FA8-9D18-ED0D35705343}" destId="{E141E3F5-7226-4278-800B-C03C37633904}" srcOrd="0" destOrd="0" presId="urn:microsoft.com/office/officeart/2005/8/layout/process1"/>
    <dgm:cxn modelId="{8233A6E6-9326-4B44-B18F-F16D14FD0303}" type="presOf" srcId="{EFACAC57-A091-4EAA-8FCB-68D6F5B888FF}" destId="{94F4F4E7-C80A-4F0B-9A25-04D6C83B1508}" srcOrd="0" destOrd="0" presId="urn:microsoft.com/office/officeart/2005/8/layout/process1"/>
    <dgm:cxn modelId="{96170FEA-107F-45EB-988F-FA373B32B570}" srcId="{DCF6ED12-0FF1-4D52-B12C-B591DDCA776F}" destId="{3026AE3E-D3C0-4131-AAAB-AAD5DE5E73A7}" srcOrd="0" destOrd="0" parTransId="{A666B7B0-676C-4F52-B92E-DC3DE0B55C9D}" sibTransId="{C0C44A5F-8261-4A17-A358-8C26AF1E670D}"/>
    <dgm:cxn modelId="{2E0099F9-9EF9-4F13-BA5E-487D4E75FBD5}" type="presOf" srcId="{81019BC6-6D96-4BC5-A2EA-50F61D3FD19F}" destId="{FD3F77EB-4DA5-44FB-8A68-2CC2D1ACD7D4}" srcOrd="1" destOrd="0" presId="urn:microsoft.com/office/officeart/2005/8/layout/process1"/>
    <dgm:cxn modelId="{64A351FD-7057-4908-A1EF-D99C2B4B8BB9}" type="presOf" srcId="{C0C44A5F-8261-4A17-A358-8C26AF1E670D}" destId="{8844565D-EC46-4A41-89A2-4BC82F4A788F}" srcOrd="1" destOrd="0" presId="urn:microsoft.com/office/officeart/2005/8/layout/process1"/>
    <dgm:cxn modelId="{BF12BD25-A487-4D09-8651-213B42E168EA}" type="presParOf" srcId="{E753FEC4-35C0-4FCF-97EA-D81E0FC7ED2D}" destId="{5E5D6641-A710-4CC8-89D1-7ECB639D4B6D}" srcOrd="0" destOrd="0" presId="urn:microsoft.com/office/officeart/2005/8/layout/process1"/>
    <dgm:cxn modelId="{AEF9C356-61F8-4014-99A7-ABF7E132F2CF}" type="presParOf" srcId="{E753FEC4-35C0-4FCF-97EA-D81E0FC7ED2D}" destId="{D6479CA9-802E-4F4A-A3DC-58F64A7A403C}" srcOrd="1" destOrd="0" presId="urn:microsoft.com/office/officeart/2005/8/layout/process1"/>
    <dgm:cxn modelId="{E22AF0FF-BB30-454A-BBCD-FFBC903B32F7}" type="presParOf" srcId="{D6479CA9-802E-4F4A-A3DC-58F64A7A403C}" destId="{8844565D-EC46-4A41-89A2-4BC82F4A788F}" srcOrd="0" destOrd="0" presId="urn:microsoft.com/office/officeart/2005/8/layout/process1"/>
    <dgm:cxn modelId="{0D28BFD8-6AD8-4CCC-AF07-2084C07E1012}" type="presParOf" srcId="{E753FEC4-35C0-4FCF-97EA-D81E0FC7ED2D}" destId="{AA6A4182-F131-40E1-8FE4-56E15CF21589}" srcOrd="2" destOrd="0" presId="urn:microsoft.com/office/officeart/2005/8/layout/process1"/>
    <dgm:cxn modelId="{5B5B549C-2352-4196-A686-A0D975F8F70E}" type="presParOf" srcId="{E753FEC4-35C0-4FCF-97EA-D81E0FC7ED2D}" destId="{442DCB73-CD17-414A-89CC-ECD13308AEF1}" srcOrd="3" destOrd="0" presId="urn:microsoft.com/office/officeart/2005/8/layout/process1"/>
    <dgm:cxn modelId="{9A318903-E151-419D-AB32-8CC6101C8C0A}" type="presParOf" srcId="{442DCB73-CD17-414A-89CC-ECD13308AEF1}" destId="{FD3F77EB-4DA5-44FB-8A68-2CC2D1ACD7D4}" srcOrd="0" destOrd="0" presId="urn:microsoft.com/office/officeart/2005/8/layout/process1"/>
    <dgm:cxn modelId="{4F373718-E52C-4E90-82CE-3EA4D7A47267}" type="presParOf" srcId="{E753FEC4-35C0-4FCF-97EA-D81E0FC7ED2D}" destId="{94F4F4E7-C80A-4F0B-9A25-04D6C83B1508}" srcOrd="4" destOrd="0" presId="urn:microsoft.com/office/officeart/2005/8/layout/process1"/>
    <dgm:cxn modelId="{765FC837-0382-4F97-826E-69D99AE5068C}" type="presParOf" srcId="{E753FEC4-35C0-4FCF-97EA-D81E0FC7ED2D}" destId="{3DB4BAE0-5794-4A55-B1E1-0B0955C49285}" srcOrd="5" destOrd="0" presId="urn:microsoft.com/office/officeart/2005/8/layout/process1"/>
    <dgm:cxn modelId="{76DC748B-3A79-4B9D-AACD-6195C9A1128E}" type="presParOf" srcId="{3DB4BAE0-5794-4A55-B1E1-0B0955C49285}" destId="{EC08A509-3864-43CB-B920-6726A975C400}" srcOrd="0" destOrd="0" presId="urn:microsoft.com/office/officeart/2005/8/layout/process1"/>
    <dgm:cxn modelId="{ABC9C689-8081-4446-A4A7-9DAF4C82119A}" type="presParOf" srcId="{E753FEC4-35C0-4FCF-97EA-D81E0FC7ED2D}" destId="{E37F80DE-F9C8-47D4-855D-4FD0362B26BF}" srcOrd="6" destOrd="0" presId="urn:microsoft.com/office/officeart/2005/8/layout/process1"/>
    <dgm:cxn modelId="{296629D5-D40D-4F8F-BEA7-471ECF7B8AAE}" type="presParOf" srcId="{E753FEC4-35C0-4FCF-97EA-D81E0FC7ED2D}" destId="{96E214E2-2AE8-407B-8822-22EA86A48C2D}" srcOrd="7" destOrd="0" presId="urn:microsoft.com/office/officeart/2005/8/layout/process1"/>
    <dgm:cxn modelId="{A898B83F-80A7-4BBA-873D-A614B00BA908}" type="presParOf" srcId="{96E214E2-2AE8-407B-8822-22EA86A48C2D}" destId="{E4DB78FA-0C90-43B1-8841-05DB283D6668}" srcOrd="0" destOrd="0" presId="urn:microsoft.com/office/officeart/2005/8/layout/process1"/>
    <dgm:cxn modelId="{D2098F4A-9FB9-461A-B4BB-0A7970CBB099}" type="presParOf" srcId="{E753FEC4-35C0-4FCF-97EA-D81E0FC7ED2D}" destId="{4B183FF3-5775-4880-83E0-A93B8AE53B75}" srcOrd="8" destOrd="0" presId="urn:microsoft.com/office/officeart/2005/8/layout/process1"/>
    <dgm:cxn modelId="{56E8CEC0-F86C-4EDA-BF0A-2EE8C827F8C6}" type="presParOf" srcId="{E753FEC4-35C0-4FCF-97EA-D81E0FC7ED2D}" destId="{D988F519-0894-48DD-AABB-83FB068E9FA2}" srcOrd="9" destOrd="0" presId="urn:microsoft.com/office/officeart/2005/8/layout/process1"/>
    <dgm:cxn modelId="{55E66422-FC50-48C2-9F5A-3E7BD24A646B}" type="presParOf" srcId="{D988F519-0894-48DD-AABB-83FB068E9FA2}" destId="{E8B7E7F8-3CDB-4753-85C3-6CF2D23371B8}" srcOrd="0" destOrd="0" presId="urn:microsoft.com/office/officeart/2005/8/layout/process1"/>
    <dgm:cxn modelId="{031D8D53-ECD2-4563-B8A8-59DD1AF373F5}" type="presParOf" srcId="{E753FEC4-35C0-4FCF-97EA-D81E0FC7ED2D}" destId="{2C01B084-1556-409A-A511-2EED70C0F048}" srcOrd="10" destOrd="0" presId="urn:microsoft.com/office/officeart/2005/8/layout/process1"/>
    <dgm:cxn modelId="{396D4515-A980-4791-BE46-B31643185F88}" type="presParOf" srcId="{E753FEC4-35C0-4FCF-97EA-D81E0FC7ED2D}" destId="{C807EB25-F654-4D87-98CC-3DB73DC331F5}" srcOrd="11" destOrd="0" presId="urn:microsoft.com/office/officeart/2005/8/layout/process1"/>
    <dgm:cxn modelId="{797E4BC0-AA12-4508-8149-4F32803628BA}" type="presParOf" srcId="{C807EB25-F654-4D87-98CC-3DB73DC331F5}" destId="{4B3882A2-EB3F-458D-AB1E-6C738ECB2EBF}" srcOrd="0" destOrd="0" presId="urn:microsoft.com/office/officeart/2005/8/layout/process1"/>
    <dgm:cxn modelId="{E9CA43BA-E8ED-4B99-BA23-26CBBBDF4E31}" type="presParOf" srcId="{E753FEC4-35C0-4FCF-97EA-D81E0FC7ED2D}" destId="{E141E3F5-7226-4278-800B-C03C3763390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32DCB0-028F-4AE8-8541-649DC0E3A9E0}" type="doc">
      <dgm:prSet loTypeId="urn:microsoft.com/office/officeart/2005/8/layout/process1" loCatId="process" qsTypeId="urn:microsoft.com/office/officeart/2005/8/quickstyle/simple1" qsCatId="simple" csTypeId="urn:microsoft.com/office/officeart/2005/8/colors/accent1_2" csCatId="accent1" phldr="1"/>
      <dgm:spPr/>
    </dgm:pt>
    <dgm:pt modelId="{413A3E43-7EF4-4263-950B-9E977B00EE60}">
      <dgm:prSet phldrT="[Text]"/>
      <dgm:spPr/>
      <dgm:t>
        <a:bodyPr/>
        <a:lstStyle/>
        <a:p>
          <a:r>
            <a:rPr lang="en-US" dirty="0"/>
            <a:t> Input Text </a:t>
          </a:r>
        </a:p>
      </dgm:t>
    </dgm:pt>
    <dgm:pt modelId="{C1613605-E385-41F5-A837-CF00183C2A55}" type="parTrans" cxnId="{25E8B28C-5DBB-4111-AD97-6304D936A9BD}">
      <dgm:prSet/>
      <dgm:spPr/>
      <dgm:t>
        <a:bodyPr/>
        <a:lstStyle/>
        <a:p>
          <a:endParaRPr lang="en-US"/>
        </a:p>
      </dgm:t>
    </dgm:pt>
    <dgm:pt modelId="{F9E86A69-2317-41DC-BC4E-874D7B62C4B7}" type="sibTrans" cxnId="{25E8B28C-5DBB-4111-AD97-6304D936A9BD}">
      <dgm:prSet/>
      <dgm:spPr/>
      <dgm:t>
        <a:bodyPr/>
        <a:lstStyle/>
        <a:p>
          <a:endParaRPr lang="en-US"/>
        </a:p>
      </dgm:t>
    </dgm:pt>
    <dgm:pt modelId="{BE9E2DBF-E605-4AB7-9748-4998CB0C6721}">
      <dgm:prSet phldrT="[Text]"/>
      <dgm:spPr/>
      <dgm:t>
        <a:bodyPr/>
        <a:lstStyle/>
        <a:p>
          <a:r>
            <a:rPr lang="en-US" dirty="0"/>
            <a:t>Tokenizer </a:t>
          </a:r>
        </a:p>
      </dgm:t>
    </dgm:pt>
    <dgm:pt modelId="{F67A20B8-B3C5-4C7E-8658-057851D36AEC}" type="parTrans" cxnId="{A20A493C-80F5-4C0F-BEA4-30A96454C146}">
      <dgm:prSet/>
      <dgm:spPr/>
      <dgm:t>
        <a:bodyPr/>
        <a:lstStyle/>
        <a:p>
          <a:endParaRPr lang="en-US"/>
        </a:p>
      </dgm:t>
    </dgm:pt>
    <dgm:pt modelId="{00941176-79B3-4BB4-AB8D-408D8ED58D12}" type="sibTrans" cxnId="{A20A493C-80F5-4C0F-BEA4-30A96454C146}">
      <dgm:prSet/>
      <dgm:spPr/>
      <dgm:t>
        <a:bodyPr/>
        <a:lstStyle/>
        <a:p>
          <a:endParaRPr lang="en-US"/>
        </a:p>
      </dgm:t>
    </dgm:pt>
    <dgm:pt modelId="{764D092A-6887-4E80-A239-1C745333A0FC}">
      <dgm:prSet phldrT="[Text]"/>
      <dgm:spPr/>
      <dgm:t>
        <a:bodyPr/>
        <a:lstStyle/>
        <a:p>
          <a:r>
            <a:rPr lang="en-US" dirty="0"/>
            <a:t>Embedding Layer</a:t>
          </a:r>
        </a:p>
      </dgm:t>
    </dgm:pt>
    <dgm:pt modelId="{49073300-7CE7-4FF1-A44B-133B11B6C192}" type="parTrans" cxnId="{BCCE3D42-C6D6-4FBB-8B1B-554D03FCA7B4}">
      <dgm:prSet/>
      <dgm:spPr/>
      <dgm:t>
        <a:bodyPr/>
        <a:lstStyle/>
        <a:p>
          <a:endParaRPr lang="en-US"/>
        </a:p>
      </dgm:t>
    </dgm:pt>
    <dgm:pt modelId="{732712AB-20BF-43BE-93E7-71B8EA12649D}" type="sibTrans" cxnId="{BCCE3D42-C6D6-4FBB-8B1B-554D03FCA7B4}">
      <dgm:prSet/>
      <dgm:spPr/>
      <dgm:t>
        <a:bodyPr/>
        <a:lstStyle/>
        <a:p>
          <a:endParaRPr lang="en-US"/>
        </a:p>
      </dgm:t>
    </dgm:pt>
    <dgm:pt modelId="{D73D65E3-0CAB-4149-BD77-F0083759BBA2}">
      <dgm:prSet phldrT="[Text]"/>
      <dgm:spPr/>
      <dgm:t>
        <a:bodyPr/>
        <a:lstStyle/>
        <a:p>
          <a:r>
            <a:rPr lang="en-US" dirty="0"/>
            <a:t>CNN</a:t>
          </a:r>
        </a:p>
      </dgm:t>
    </dgm:pt>
    <dgm:pt modelId="{BC25AD8C-AFEA-4E4F-8884-BBA73A9EF4FE}" type="parTrans" cxnId="{893F3AC5-0B04-4B51-8DAA-4C41F8B5A76A}">
      <dgm:prSet/>
      <dgm:spPr/>
      <dgm:t>
        <a:bodyPr/>
        <a:lstStyle/>
        <a:p>
          <a:endParaRPr lang="en-US"/>
        </a:p>
      </dgm:t>
    </dgm:pt>
    <dgm:pt modelId="{77D83452-67B4-4107-8A1C-CC653E3E4050}" type="sibTrans" cxnId="{893F3AC5-0B04-4B51-8DAA-4C41F8B5A76A}">
      <dgm:prSet/>
      <dgm:spPr/>
      <dgm:t>
        <a:bodyPr/>
        <a:lstStyle/>
        <a:p>
          <a:endParaRPr lang="en-US"/>
        </a:p>
      </dgm:t>
    </dgm:pt>
    <dgm:pt modelId="{8006AEAC-932A-4D4B-B9D6-2D32EE78C5E1}">
      <dgm:prSet phldrT="[Text]"/>
      <dgm:spPr/>
      <dgm:t>
        <a:bodyPr/>
        <a:lstStyle/>
        <a:p>
          <a:r>
            <a:rPr lang="en-US" dirty="0"/>
            <a:t>Max Pooling Layer</a:t>
          </a:r>
        </a:p>
      </dgm:t>
    </dgm:pt>
    <dgm:pt modelId="{2EBFBF90-A03A-4A35-AC46-AE18BDC1C29D}" type="parTrans" cxnId="{D7FB0A84-98C6-4051-8DDE-E2A4F4A4EF5E}">
      <dgm:prSet/>
      <dgm:spPr/>
      <dgm:t>
        <a:bodyPr/>
        <a:lstStyle/>
        <a:p>
          <a:endParaRPr lang="en-US"/>
        </a:p>
      </dgm:t>
    </dgm:pt>
    <dgm:pt modelId="{42A1E55A-68B9-4F17-8EB7-508682A87956}" type="sibTrans" cxnId="{D7FB0A84-98C6-4051-8DDE-E2A4F4A4EF5E}">
      <dgm:prSet/>
      <dgm:spPr/>
      <dgm:t>
        <a:bodyPr/>
        <a:lstStyle/>
        <a:p>
          <a:endParaRPr lang="en-US"/>
        </a:p>
      </dgm:t>
    </dgm:pt>
    <dgm:pt modelId="{D1DD18E1-1429-4F23-993D-CF23C2D6122E}">
      <dgm:prSet phldrT="[Text]"/>
      <dgm:spPr/>
      <dgm:t>
        <a:bodyPr/>
        <a:lstStyle/>
        <a:p>
          <a:r>
            <a:rPr lang="en-US" dirty="0"/>
            <a:t>Fully Connected (output layer)</a:t>
          </a:r>
        </a:p>
      </dgm:t>
    </dgm:pt>
    <dgm:pt modelId="{95EBD863-ACF4-49DA-9713-F8D2D2B3CAFA}" type="parTrans" cxnId="{F63125E7-E724-47D2-B145-8703DD39CDEB}">
      <dgm:prSet/>
      <dgm:spPr/>
      <dgm:t>
        <a:bodyPr/>
        <a:lstStyle/>
        <a:p>
          <a:endParaRPr lang="en-US"/>
        </a:p>
      </dgm:t>
    </dgm:pt>
    <dgm:pt modelId="{671BE790-0511-45E4-8F97-94C4C6D86092}" type="sibTrans" cxnId="{F63125E7-E724-47D2-B145-8703DD39CDEB}">
      <dgm:prSet/>
      <dgm:spPr/>
      <dgm:t>
        <a:bodyPr/>
        <a:lstStyle/>
        <a:p>
          <a:endParaRPr lang="en-US"/>
        </a:p>
      </dgm:t>
    </dgm:pt>
    <dgm:pt modelId="{B3446192-E49F-4030-ADEA-9870A6C37172}">
      <dgm:prSet phldrT="[Text]"/>
      <dgm:spPr/>
      <dgm:t>
        <a:bodyPr/>
        <a:lstStyle/>
        <a:p>
          <a:r>
            <a:rPr lang="en-US" dirty="0" err="1"/>
            <a:t>Softmax</a:t>
          </a:r>
          <a:r>
            <a:rPr lang="en-US" dirty="0"/>
            <a:t> Output</a:t>
          </a:r>
        </a:p>
      </dgm:t>
    </dgm:pt>
    <dgm:pt modelId="{8FC31E6E-12B2-4A53-B786-204B7DD765DA}" type="parTrans" cxnId="{B3AF622E-2664-465C-8511-AF86FD5E2A13}">
      <dgm:prSet/>
      <dgm:spPr/>
      <dgm:t>
        <a:bodyPr/>
        <a:lstStyle/>
        <a:p>
          <a:endParaRPr lang="en-US"/>
        </a:p>
      </dgm:t>
    </dgm:pt>
    <dgm:pt modelId="{DA053324-22D3-4C08-8AAF-38DD1C445652}" type="sibTrans" cxnId="{B3AF622E-2664-465C-8511-AF86FD5E2A13}">
      <dgm:prSet/>
      <dgm:spPr/>
      <dgm:t>
        <a:bodyPr/>
        <a:lstStyle/>
        <a:p>
          <a:endParaRPr lang="en-US"/>
        </a:p>
      </dgm:t>
    </dgm:pt>
    <dgm:pt modelId="{90418EBE-5639-4E53-A944-DF8BE8296DBA}" type="pres">
      <dgm:prSet presAssocID="{7F32DCB0-028F-4AE8-8541-649DC0E3A9E0}" presName="Name0" presStyleCnt="0">
        <dgm:presLayoutVars>
          <dgm:dir/>
          <dgm:resizeHandles val="exact"/>
        </dgm:presLayoutVars>
      </dgm:prSet>
      <dgm:spPr/>
    </dgm:pt>
    <dgm:pt modelId="{698BBD2F-3A84-4BC8-B629-DE930F9499FB}" type="pres">
      <dgm:prSet presAssocID="{413A3E43-7EF4-4263-950B-9E977B00EE60}" presName="node" presStyleLbl="node1" presStyleIdx="0" presStyleCnt="7">
        <dgm:presLayoutVars>
          <dgm:bulletEnabled val="1"/>
        </dgm:presLayoutVars>
      </dgm:prSet>
      <dgm:spPr/>
    </dgm:pt>
    <dgm:pt modelId="{CF802F24-6BB4-41ED-AA04-64A34746079F}" type="pres">
      <dgm:prSet presAssocID="{F9E86A69-2317-41DC-BC4E-874D7B62C4B7}" presName="sibTrans" presStyleLbl="sibTrans2D1" presStyleIdx="0" presStyleCnt="6"/>
      <dgm:spPr/>
    </dgm:pt>
    <dgm:pt modelId="{889DE09F-DA90-479A-97D5-FAF842A7CC10}" type="pres">
      <dgm:prSet presAssocID="{F9E86A69-2317-41DC-BC4E-874D7B62C4B7}" presName="connectorText" presStyleLbl="sibTrans2D1" presStyleIdx="0" presStyleCnt="6"/>
      <dgm:spPr/>
    </dgm:pt>
    <dgm:pt modelId="{27004FB1-EB8B-42B7-9B97-9F9DA76DBE76}" type="pres">
      <dgm:prSet presAssocID="{BE9E2DBF-E605-4AB7-9748-4998CB0C6721}" presName="node" presStyleLbl="node1" presStyleIdx="1" presStyleCnt="7">
        <dgm:presLayoutVars>
          <dgm:bulletEnabled val="1"/>
        </dgm:presLayoutVars>
      </dgm:prSet>
      <dgm:spPr/>
    </dgm:pt>
    <dgm:pt modelId="{2F94D830-44F5-4144-9326-F4DD848BC757}" type="pres">
      <dgm:prSet presAssocID="{00941176-79B3-4BB4-AB8D-408D8ED58D12}" presName="sibTrans" presStyleLbl="sibTrans2D1" presStyleIdx="1" presStyleCnt="6"/>
      <dgm:spPr/>
    </dgm:pt>
    <dgm:pt modelId="{6BAACED1-A5EF-404E-9DBA-7E535BE633F0}" type="pres">
      <dgm:prSet presAssocID="{00941176-79B3-4BB4-AB8D-408D8ED58D12}" presName="connectorText" presStyleLbl="sibTrans2D1" presStyleIdx="1" presStyleCnt="6"/>
      <dgm:spPr/>
    </dgm:pt>
    <dgm:pt modelId="{5AD05778-410E-4555-87CE-5E5C51F163F6}" type="pres">
      <dgm:prSet presAssocID="{764D092A-6887-4E80-A239-1C745333A0FC}" presName="node" presStyleLbl="node1" presStyleIdx="2" presStyleCnt="7" custScaleX="115887">
        <dgm:presLayoutVars>
          <dgm:bulletEnabled val="1"/>
        </dgm:presLayoutVars>
      </dgm:prSet>
      <dgm:spPr/>
    </dgm:pt>
    <dgm:pt modelId="{A8A400D2-58BA-44A5-92FE-15D4397DC39B}" type="pres">
      <dgm:prSet presAssocID="{732712AB-20BF-43BE-93E7-71B8EA12649D}" presName="sibTrans" presStyleLbl="sibTrans2D1" presStyleIdx="2" presStyleCnt="6"/>
      <dgm:spPr/>
    </dgm:pt>
    <dgm:pt modelId="{C48A2F7C-9C8D-44EA-8DA4-DA54E944062E}" type="pres">
      <dgm:prSet presAssocID="{732712AB-20BF-43BE-93E7-71B8EA12649D}" presName="connectorText" presStyleLbl="sibTrans2D1" presStyleIdx="2" presStyleCnt="6"/>
      <dgm:spPr/>
    </dgm:pt>
    <dgm:pt modelId="{C1965850-98E8-42ED-B96A-A49DF2996CDE}" type="pres">
      <dgm:prSet presAssocID="{D73D65E3-0CAB-4149-BD77-F0083759BBA2}" presName="node" presStyleLbl="node1" presStyleIdx="3" presStyleCnt="7">
        <dgm:presLayoutVars>
          <dgm:bulletEnabled val="1"/>
        </dgm:presLayoutVars>
      </dgm:prSet>
      <dgm:spPr/>
    </dgm:pt>
    <dgm:pt modelId="{7AECF1C1-0EC1-4D96-9932-3607C846A60E}" type="pres">
      <dgm:prSet presAssocID="{77D83452-67B4-4107-8A1C-CC653E3E4050}" presName="sibTrans" presStyleLbl="sibTrans2D1" presStyleIdx="3" presStyleCnt="6"/>
      <dgm:spPr/>
    </dgm:pt>
    <dgm:pt modelId="{DF74ED1A-0B2F-4B16-A5BB-3965356F7517}" type="pres">
      <dgm:prSet presAssocID="{77D83452-67B4-4107-8A1C-CC653E3E4050}" presName="connectorText" presStyleLbl="sibTrans2D1" presStyleIdx="3" presStyleCnt="6"/>
      <dgm:spPr/>
    </dgm:pt>
    <dgm:pt modelId="{B53C8482-C902-44F5-8F03-6F5FE01F33C5}" type="pres">
      <dgm:prSet presAssocID="{8006AEAC-932A-4D4B-B9D6-2D32EE78C5E1}" presName="node" presStyleLbl="node1" presStyleIdx="4" presStyleCnt="7">
        <dgm:presLayoutVars>
          <dgm:bulletEnabled val="1"/>
        </dgm:presLayoutVars>
      </dgm:prSet>
      <dgm:spPr/>
    </dgm:pt>
    <dgm:pt modelId="{F3300C48-DE07-481D-A8B4-58A965BC1083}" type="pres">
      <dgm:prSet presAssocID="{42A1E55A-68B9-4F17-8EB7-508682A87956}" presName="sibTrans" presStyleLbl="sibTrans2D1" presStyleIdx="4" presStyleCnt="6"/>
      <dgm:spPr/>
    </dgm:pt>
    <dgm:pt modelId="{598C2270-FBB2-4C80-966B-4DE0485391F3}" type="pres">
      <dgm:prSet presAssocID="{42A1E55A-68B9-4F17-8EB7-508682A87956}" presName="connectorText" presStyleLbl="sibTrans2D1" presStyleIdx="4" presStyleCnt="6"/>
      <dgm:spPr/>
    </dgm:pt>
    <dgm:pt modelId="{0831154F-1784-4949-8AB4-4315111A4876}" type="pres">
      <dgm:prSet presAssocID="{D1DD18E1-1429-4F23-993D-CF23C2D6122E}" presName="node" presStyleLbl="node1" presStyleIdx="5" presStyleCnt="7">
        <dgm:presLayoutVars>
          <dgm:bulletEnabled val="1"/>
        </dgm:presLayoutVars>
      </dgm:prSet>
      <dgm:spPr/>
    </dgm:pt>
    <dgm:pt modelId="{479C83C2-CE6E-4346-9CDD-611033C1929B}" type="pres">
      <dgm:prSet presAssocID="{671BE790-0511-45E4-8F97-94C4C6D86092}" presName="sibTrans" presStyleLbl="sibTrans2D1" presStyleIdx="5" presStyleCnt="6"/>
      <dgm:spPr/>
    </dgm:pt>
    <dgm:pt modelId="{730E3C49-F058-4C54-B78A-860ABFBA01C0}" type="pres">
      <dgm:prSet presAssocID="{671BE790-0511-45E4-8F97-94C4C6D86092}" presName="connectorText" presStyleLbl="sibTrans2D1" presStyleIdx="5" presStyleCnt="6"/>
      <dgm:spPr/>
    </dgm:pt>
    <dgm:pt modelId="{BE63A132-7BF5-4CF4-A7F3-852F398DCFD4}" type="pres">
      <dgm:prSet presAssocID="{B3446192-E49F-4030-ADEA-9870A6C37172}" presName="node" presStyleLbl="node1" presStyleIdx="6" presStyleCnt="7">
        <dgm:presLayoutVars>
          <dgm:bulletEnabled val="1"/>
        </dgm:presLayoutVars>
      </dgm:prSet>
      <dgm:spPr/>
    </dgm:pt>
  </dgm:ptLst>
  <dgm:cxnLst>
    <dgm:cxn modelId="{73A99703-B641-44CA-873F-06BCD613C5FE}" type="presOf" srcId="{F9E86A69-2317-41DC-BC4E-874D7B62C4B7}" destId="{CF802F24-6BB4-41ED-AA04-64A34746079F}" srcOrd="0" destOrd="0" presId="urn:microsoft.com/office/officeart/2005/8/layout/process1"/>
    <dgm:cxn modelId="{F6F73506-293D-4A68-A1A7-9FD4373439DF}" type="presOf" srcId="{42A1E55A-68B9-4F17-8EB7-508682A87956}" destId="{F3300C48-DE07-481D-A8B4-58A965BC1083}" srcOrd="0" destOrd="0" presId="urn:microsoft.com/office/officeart/2005/8/layout/process1"/>
    <dgm:cxn modelId="{B627E40B-5D9C-4F2A-BAE0-FF5858AD21DB}" type="presOf" srcId="{671BE790-0511-45E4-8F97-94C4C6D86092}" destId="{730E3C49-F058-4C54-B78A-860ABFBA01C0}" srcOrd="1" destOrd="0" presId="urn:microsoft.com/office/officeart/2005/8/layout/process1"/>
    <dgm:cxn modelId="{1F119B15-70A4-46C0-800E-6F9A0BEC8247}" type="presOf" srcId="{77D83452-67B4-4107-8A1C-CC653E3E4050}" destId="{7AECF1C1-0EC1-4D96-9932-3607C846A60E}" srcOrd="0" destOrd="0" presId="urn:microsoft.com/office/officeart/2005/8/layout/process1"/>
    <dgm:cxn modelId="{B3AF622E-2664-465C-8511-AF86FD5E2A13}" srcId="{7F32DCB0-028F-4AE8-8541-649DC0E3A9E0}" destId="{B3446192-E49F-4030-ADEA-9870A6C37172}" srcOrd="6" destOrd="0" parTransId="{8FC31E6E-12B2-4A53-B786-204B7DD765DA}" sibTransId="{DA053324-22D3-4C08-8AAF-38DD1C445652}"/>
    <dgm:cxn modelId="{87329B35-7F99-4EFE-85BE-8820A32EA671}" type="presOf" srcId="{77D83452-67B4-4107-8A1C-CC653E3E4050}" destId="{DF74ED1A-0B2F-4B16-A5BB-3965356F7517}" srcOrd="1" destOrd="0" presId="urn:microsoft.com/office/officeart/2005/8/layout/process1"/>
    <dgm:cxn modelId="{BC3A0E37-B08F-4546-BDA8-4C2077A8C58A}" type="presOf" srcId="{00941176-79B3-4BB4-AB8D-408D8ED58D12}" destId="{6BAACED1-A5EF-404E-9DBA-7E535BE633F0}" srcOrd="1" destOrd="0" presId="urn:microsoft.com/office/officeart/2005/8/layout/process1"/>
    <dgm:cxn modelId="{A20A493C-80F5-4C0F-BEA4-30A96454C146}" srcId="{7F32DCB0-028F-4AE8-8541-649DC0E3A9E0}" destId="{BE9E2DBF-E605-4AB7-9748-4998CB0C6721}" srcOrd="1" destOrd="0" parTransId="{F67A20B8-B3C5-4C7E-8658-057851D36AEC}" sibTransId="{00941176-79B3-4BB4-AB8D-408D8ED58D12}"/>
    <dgm:cxn modelId="{BCCE3D42-C6D6-4FBB-8B1B-554D03FCA7B4}" srcId="{7F32DCB0-028F-4AE8-8541-649DC0E3A9E0}" destId="{764D092A-6887-4E80-A239-1C745333A0FC}" srcOrd="2" destOrd="0" parTransId="{49073300-7CE7-4FF1-A44B-133B11B6C192}" sibTransId="{732712AB-20BF-43BE-93E7-71B8EA12649D}"/>
    <dgm:cxn modelId="{FB91DB45-54AE-4322-B687-AAECA99ED0E8}" type="presOf" srcId="{732712AB-20BF-43BE-93E7-71B8EA12649D}" destId="{A8A400D2-58BA-44A5-92FE-15D4397DC39B}" srcOrd="0" destOrd="0" presId="urn:microsoft.com/office/officeart/2005/8/layout/process1"/>
    <dgm:cxn modelId="{3193C26B-374F-4063-94A6-3729FA42807D}" type="presOf" srcId="{F9E86A69-2317-41DC-BC4E-874D7B62C4B7}" destId="{889DE09F-DA90-479A-97D5-FAF842A7CC10}" srcOrd="1" destOrd="0" presId="urn:microsoft.com/office/officeart/2005/8/layout/process1"/>
    <dgm:cxn modelId="{3186134F-CF42-4642-890E-D4F489BE8B01}" type="presOf" srcId="{00941176-79B3-4BB4-AB8D-408D8ED58D12}" destId="{2F94D830-44F5-4144-9326-F4DD848BC757}" srcOrd="0" destOrd="0" presId="urn:microsoft.com/office/officeart/2005/8/layout/process1"/>
    <dgm:cxn modelId="{B5F23876-EB6D-4719-B217-055A73BB0459}" type="presOf" srcId="{7F32DCB0-028F-4AE8-8541-649DC0E3A9E0}" destId="{90418EBE-5639-4E53-A944-DF8BE8296DBA}" srcOrd="0" destOrd="0" presId="urn:microsoft.com/office/officeart/2005/8/layout/process1"/>
    <dgm:cxn modelId="{7F565279-A5E2-4032-9449-FAD6E5F33660}" type="presOf" srcId="{D73D65E3-0CAB-4149-BD77-F0083759BBA2}" destId="{C1965850-98E8-42ED-B96A-A49DF2996CDE}" srcOrd="0" destOrd="0" presId="urn:microsoft.com/office/officeart/2005/8/layout/process1"/>
    <dgm:cxn modelId="{9D185359-11F9-4FF4-A208-A49787D539AD}" type="presOf" srcId="{413A3E43-7EF4-4263-950B-9E977B00EE60}" destId="{698BBD2F-3A84-4BC8-B629-DE930F9499FB}" srcOrd="0" destOrd="0" presId="urn:microsoft.com/office/officeart/2005/8/layout/process1"/>
    <dgm:cxn modelId="{D7FB0A84-98C6-4051-8DDE-E2A4F4A4EF5E}" srcId="{7F32DCB0-028F-4AE8-8541-649DC0E3A9E0}" destId="{8006AEAC-932A-4D4B-B9D6-2D32EE78C5E1}" srcOrd="4" destOrd="0" parTransId="{2EBFBF90-A03A-4A35-AC46-AE18BDC1C29D}" sibTransId="{42A1E55A-68B9-4F17-8EB7-508682A87956}"/>
    <dgm:cxn modelId="{0C182084-E8F0-4CDD-A50C-EAEF969AC124}" type="presOf" srcId="{732712AB-20BF-43BE-93E7-71B8EA12649D}" destId="{C48A2F7C-9C8D-44EA-8DA4-DA54E944062E}" srcOrd="1" destOrd="0" presId="urn:microsoft.com/office/officeart/2005/8/layout/process1"/>
    <dgm:cxn modelId="{25E8B28C-5DBB-4111-AD97-6304D936A9BD}" srcId="{7F32DCB0-028F-4AE8-8541-649DC0E3A9E0}" destId="{413A3E43-7EF4-4263-950B-9E977B00EE60}" srcOrd="0" destOrd="0" parTransId="{C1613605-E385-41F5-A837-CF00183C2A55}" sibTransId="{F9E86A69-2317-41DC-BC4E-874D7B62C4B7}"/>
    <dgm:cxn modelId="{1C9BFA9D-6BA0-4FFE-B904-C487533F74A8}" type="presOf" srcId="{764D092A-6887-4E80-A239-1C745333A0FC}" destId="{5AD05778-410E-4555-87CE-5E5C51F163F6}" srcOrd="0" destOrd="0" presId="urn:microsoft.com/office/officeart/2005/8/layout/process1"/>
    <dgm:cxn modelId="{635A4EB7-B8D7-4F8B-8786-F1FEFE3ACA4D}" type="presOf" srcId="{D1DD18E1-1429-4F23-993D-CF23C2D6122E}" destId="{0831154F-1784-4949-8AB4-4315111A4876}" srcOrd="0" destOrd="0" presId="urn:microsoft.com/office/officeart/2005/8/layout/process1"/>
    <dgm:cxn modelId="{893F3AC5-0B04-4B51-8DAA-4C41F8B5A76A}" srcId="{7F32DCB0-028F-4AE8-8541-649DC0E3A9E0}" destId="{D73D65E3-0CAB-4149-BD77-F0083759BBA2}" srcOrd="3" destOrd="0" parTransId="{BC25AD8C-AFEA-4E4F-8884-BBA73A9EF4FE}" sibTransId="{77D83452-67B4-4107-8A1C-CC653E3E4050}"/>
    <dgm:cxn modelId="{81A8ACD2-74E5-4F2C-9BF8-5A322D7DD3D2}" type="presOf" srcId="{BE9E2DBF-E605-4AB7-9748-4998CB0C6721}" destId="{27004FB1-EB8B-42B7-9B97-9F9DA76DBE76}" srcOrd="0" destOrd="0" presId="urn:microsoft.com/office/officeart/2005/8/layout/process1"/>
    <dgm:cxn modelId="{FED791D9-AA06-4FC1-8B3E-7F269F7563A0}" type="presOf" srcId="{B3446192-E49F-4030-ADEA-9870A6C37172}" destId="{BE63A132-7BF5-4CF4-A7F3-852F398DCFD4}" srcOrd="0" destOrd="0" presId="urn:microsoft.com/office/officeart/2005/8/layout/process1"/>
    <dgm:cxn modelId="{F63125E7-E724-47D2-B145-8703DD39CDEB}" srcId="{7F32DCB0-028F-4AE8-8541-649DC0E3A9E0}" destId="{D1DD18E1-1429-4F23-993D-CF23C2D6122E}" srcOrd="5" destOrd="0" parTransId="{95EBD863-ACF4-49DA-9713-F8D2D2B3CAFA}" sibTransId="{671BE790-0511-45E4-8F97-94C4C6D86092}"/>
    <dgm:cxn modelId="{B7491AF4-372D-4BE8-98EC-BEDE637E127B}" type="presOf" srcId="{42A1E55A-68B9-4F17-8EB7-508682A87956}" destId="{598C2270-FBB2-4C80-966B-4DE0485391F3}" srcOrd="1" destOrd="0" presId="urn:microsoft.com/office/officeart/2005/8/layout/process1"/>
    <dgm:cxn modelId="{76225AF6-D232-40B5-B24C-CD80001B9239}" type="presOf" srcId="{671BE790-0511-45E4-8F97-94C4C6D86092}" destId="{479C83C2-CE6E-4346-9CDD-611033C1929B}" srcOrd="0" destOrd="0" presId="urn:microsoft.com/office/officeart/2005/8/layout/process1"/>
    <dgm:cxn modelId="{640A9AFF-6B10-4549-A689-0AA24F0595FE}" type="presOf" srcId="{8006AEAC-932A-4D4B-B9D6-2D32EE78C5E1}" destId="{B53C8482-C902-44F5-8F03-6F5FE01F33C5}" srcOrd="0" destOrd="0" presId="urn:microsoft.com/office/officeart/2005/8/layout/process1"/>
    <dgm:cxn modelId="{C304B5D5-99CC-4FF5-9EBC-F806D5AE9994}" type="presParOf" srcId="{90418EBE-5639-4E53-A944-DF8BE8296DBA}" destId="{698BBD2F-3A84-4BC8-B629-DE930F9499FB}" srcOrd="0" destOrd="0" presId="urn:microsoft.com/office/officeart/2005/8/layout/process1"/>
    <dgm:cxn modelId="{008C28BD-B73F-49A5-A56B-1E5E7E5E5F0C}" type="presParOf" srcId="{90418EBE-5639-4E53-A944-DF8BE8296DBA}" destId="{CF802F24-6BB4-41ED-AA04-64A34746079F}" srcOrd="1" destOrd="0" presId="urn:microsoft.com/office/officeart/2005/8/layout/process1"/>
    <dgm:cxn modelId="{93F7E7E8-9632-4C7F-8AC6-994982C5F8EB}" type="presParOf" srcId="{CF802F24-6BB4-41ED-AA04-64A34746079F}" destId="{889DE09F-DA90-479A-97D5-FAF842A7CC10}" srcOrd="0" destOrd="0" presId="urn:microsoft.com/office/officeart/2005/8/layout/process1"/>
    <dgm:cxn modelId="{73ABA9B1-0571-4051-A147-0A1C81F3D582}" type="presParOf" srcId="{90418EBE-5639-4E53-A944-DF8BE8296DBA}" destId="{27004FB1-EB8B-42B7-9B97-9F9DA76DBE76}" srcOrd="2" destOrd="0" presId="urn:microsoft.com/office/officeart/2005/8/layout/process1"/>
    <dgm:cxn modelId="{F0E23665-F6B6-4916-BCC7-17B5BCE5EBAA}" type="presParOf" srcId="{90418EBE-5639-4E53-A944-DF8BE8296DBA}" destId="{2F94D830-44F5-4144-9326-F4DD848BC757}" srcOrd="3" destOrd="0" presId="urn:microsoft.com/office/officeart/2005/8/layout/process1"/>
    <dgm:cxn modelId="{7BA73AEF-4367-42C2-B705-B6A76448D15B}" type="presParOf" srcId="{2F94D830-44F5-4144-9326-F4DD848BC757}" destId="{6BAACED1-A5EF-404E-9DBA-7E535BE633F0}" srcOrd="0" destOrd="0" presId="urn:microsoft.com/office/officeart/2005/8/layout/process1"/>
    <dgm:cxn modelId="{0E8A67EB-B618-4B54-A218-5876F66C8195}" type="presParOf" srcId="{90418EBE-5639-4E53-A944-DF8BE8296DBA}" destId="{5AD05778-410E-4555-87CE-5E5C51F163F6}" srcOrd="4" destOrd="0" presId="urn:microsoft.com/office/officeart/2005/8/layout/process1"/>
    <dgm:cxn modelId="{1D632853-C0C4-4440-A100-50CC46B9300A}" type="presParOf" srcId="{90418EBE-5639-4E53-A944-DF8BE8296DBA}" destId="{A8A400D2-58BA-44A5-92FE-15D4397DC39B}" srcOrd="5" destOrd="0" presId="urn:microsoft.com/office/officeart/2005/8/layout/process1"/>
    <dgm:cxn modelId="{1F2544E5-6470-4351-B73C-3B3DC1B6CB95}" type="presParOf" srcId="{A8A400D2-58BA-44A5-92FE-15D4397DC39B}" destId="{C48A2F7C-9C8D-44EA-8DA4-DA54E944062E}" srcOrd="0" destOrd="0" presId="urn:microsoft.com/office/officeart/2005/8/layout/process1"/>
    <dgm:cxn modelId="{CE1B3195-B859-41D8-9FDA-E4F4FB114D60}" type="presParOf" srcId="{90418EBE-5639-4E53-A944-DF8BE8296DBA}" destId="{C1965850-98E8-42ED-B96A-A49DF2996CDE}" srcOrd="6" destOrd="0" presId="urn:microsoft.com/office/officeart/2005/8/layout/process1"/>
    <dgm:cxn modelId="{63C07482-828C-49C2-B87A-455BAC3C0B4E}" type="presParOf" srcId="{90418EBE-5639-4E53-A944-DF8BE8296DBA}" destId="{7AECF1C1-0EC1-4D96-9932-3607C846A60E}" srcOrd="7" destOrd="0" presId="urn:microsoft.com/office/officeart/2005/8/layout/process1"/>
    <dgm:cxn modelId="{C360E852-29F4-4036-9BD3-B943B83EA30F}" type="presParOf" srcId="{7AECF1C1-0EC1-4D96-9932-3607C846A60E}" destId="{DF74ED1A-0B2F-4B16-A5BB-3965356F7517}" srcOrd="0" destOrd="0" presId="urn:microsoft.com/office/officeart/2005/8/layout/process1"/>
    <dgm:cxn modelId="{38ED65A7-F158-4B9C-AE73-63E2E3CA7676}" type="presParOf" srcId="{90418EBE-5639-4E53-A944-DF8BE8296DBA}" destId="{B53C8482-C902-44F5-8F03-6F5FE01F33C5}" srcOrd="8" destOrd="0" presId="urn:microsoft.com/office/officeart/2005/8/layout/process1"/>
    <dgm:cxn modelId="{56370092-ABF4-4F5F-B37A-F27A3AEC61E2}" type="presParOf" srcId="{90418EBE-5639-4E53-A944-DF8BE8296DBA}" destId="{F3300C48-DE07-481D-A8B4-58A965BC1083}" srcOrd="9" destOrd="0" presId="urn:microsoft.com/office/officeart/2005/8/layout/process1"/>
    <dgm:cxn modelId="{43FD4707-F6EE-4506-828D-6C7869537407}" type="presParOf" srcId="{F3300C48-DE07-481D-A8B4-58A965BC1083}" destId="{598C2270-FBB2-4C80-966B-4DE0485391F3}" srcOrd="0" destOrd="0" presId="urn:microsoft.com/office/officeart/2005/8/layout/process1"/>
    <dgm:cxn modelId="{59AE6133-9160-4365-B011-D7E918E37145}" type="presParOf" srcId="{90418EBE-5639-4E53-A944-DF8BE8296DBA}" destId="{0831154F-1784-4949-8AB4-4315111A4876}" srcOrd="10" destOrd="0" presId="urn:microsoft.com/office/officeart/2005/8/layout/process1"/>
    <dgm:cxn modelId="{1E9DEA42-1387-47FE-968A-B7A7D0B7BACD}" type="presParOf" srcId="{90418EBE-5639-4E53-A944-DF8BE8296DBA}" destId="{479C83C2-CE6E-4346-9CDD-611033C1929B}" srcOrd="11" destOrd="0" presId="urn:microsoft.com/office/officeart/2005/8/layout/process1"/>
    <dgm:cxn modelId="{0EA958AF-BC8F-4770-BBD8-8C70924B53D0}" type="presParOf" srcId="{479C83C2-CE6E-4346-9CDD-611033C1929B}" destId="{730E3C49-F058-4C54-B78A-860ABFBA01C0}" srcOrd="0" destOrd="0" presId="urn:microsoft.com/office/officeart/2005/8/layout/process1"/>
    <dgm:cxn modelId="{F7D0ED26-FCE6-45C1-941C-AB784A6454FC}" type="presParOf" srcId="{90418EBE-5639-4E53-A944-DF8BE8296DBA}" destId="{BE63A132-7BF5-4CF4-A7F3-852F398DCFD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32DCB0-028F-4AE8-8541-649DC0E3A9E0}" type="doc">
      <dgm:prSet loTypeId="urn:microsoft.com/office/officeart/2005/8/layout/process1" loCatId="process" qsTypeId="urn:microsoft.com/office/officeart/2005/8/quickstyle/simple1" qsCatId="simple" csTypeId="urn:microsoft.com/office/officeart/2005/8/colors/accent1_2" csCatId="accent1" phldr="1"/>
      <dgm:spPr/>
    </dgm:pt>
    <dgm:pt modelId="{413A3E43-7EF4-4263-950B-9E977B00EE60}">
      <dgm:prSet phldrT="[Text]"/>
      <dgm:spPr/>
      <dgm:t>
        <a:bodyPr/>
        <a:lstStyle/>
        <a:p>
          <a:r>
            <a:rPr lang="en-US" dirty="0"/>
            <a:t> Input Text </a:t>
          </a:r>
        </a:p>
      </dgm:t>
    </dgm:pt>
    <dgm:pt modelId="{C1613605-E385-41F5-A837-CF00183C2A55}" type="parTrans" cxnId="{25E8B28C-5DBB-4111-AD97-6304D936A9BD}">
      <dgm:prSet/>
      <dgm:spPr/>
      <dgm:t>
        <a:bodyPr/>
        <a:lstStyle/>
        <a:p>
          <a:endParaRPr lang="en-US"/>
        </a:p>
      </dgm:t>
    </dgm:pt>
    <dgm:pt modelId="{F9E86A69-2317-41DC-BC4E-874D7B62C4B7}" type="sibTrans" cxnId="{25E8B28C-5DBB-4111-AD97-6304D936A9BD}">
      <dgm:prSet/>
      <dgm:spPr/>
      <dgm:t>
        <a:bodyPr/>
        <a:lstStyle/>
        <a:p>
          <a:endParaRPr lang="en-US"/>
        </a:p>
      </dgm:t>
    </dgm:pt>
    <dgm:pt modelId="{BE9E2DBF-E605-4AB7-9748-4998CB0C6721}">
      <dgm:prSet phldrT="[Text]"/>
      <dgm:spPr/>
      <dgm:t>
        <a:bodyPr/>
        <a:lstStyle/>
        <a:p>
          <a:r>
            <a:rPr lang="en-US" dirty="0"/>
            <a:t>Tokenizer </a:t>
          </a:r>
        </a:p>
      </dgm:t>
    </dgm:pt>
    <dgm:pt modelId="{F67A20B8-B3C5-4C7E-8658-057851D36AEC}" type="parTrans" cxnId="{A20A493C-80F5-4C0F-BEA4-30A96454C146}">
      <dgm:prSet/>
      <dgm:spPr/>
      <dgm:t>
        <a:bodyPr/>
        <a:lstStyle/>
        <a:p>
          <a:endParaRPr lang="en-US"/>
        </a:p>
      </dgm:t>
    </dgm:pt>
    <dgm:pt modelId="{00941176-79B3-4BB4-AB8D-408D8ED58D12}" type="sibTrans" cxnId="{A20A493C-80F5-4C0F-BEA4-30A96454C146}">
      <dgm:prSet/>
      <dgm:spPr/>
      <dgm:t>
        <a:bodyPr/>
        <a:lstStyle/>
        <a:p>
          <a:endParaRPr lang="en-US"/>
        </a:p>
      </dgm:t>
    </dgm:pt>
    <dgm:pt modelId="{764D092A-6887-4E80-A239-1C745333A0FC}">
      <dgm:prSet phldrT="[Text]"/>
      <dgm:spPr/>
      <dgm:t>
        <a:bodyPr/>
        <a:lstStyle/>
        <a:p>
          <a:r>
            <a:rPr lang="en-US" dirty="0"/>
            <a:t>Embedding Layer</a:t>
          </a:r>
        </a:p>
      </dgm:t>
    </dgm:pt>
    <dgm:pt modelId="{49073300-7CE7-4FF1-A44B-133B11B6C192}" type="parTrans" cxnId="{BCCE3D42-C6D6-4FBB-8B1B-554D03FCA7B4}">
      <dgm:prSet/>
      <dgm:spPr/>
      <dgm:t>
        <a:bodyPr/>
        <a:lstStyle/>
        <a:p>
          <a:endParaRPr lang="en-US"/>
        </a:p>
      </dgm:t>
    </dgm:pt>
    <dgm:pt modelId="{732712AB-20BF-43BE-93E7-71B8EA12649D}" type="sibTrans" cxnId="{BCCE3D42-C6D6-4FBB-8B1B-554D03FCA7B4}">
      <dgm:prSet/>
      <dgm:spPr/>
      <dgm:t>
        <a:bodyPr/>
        <a:lstStyle/>
        <a:p>
          <a:endParaRPr lang="en-US"/>
        </a:p>
      </dgm:t>
    </dgm:pt>
    <dgm:pt modelId="{D73D65E3-0CAB-4149-BD77-F0083759BBA2}">
      <dgm:prSet phldrT="[Text]"/>
      <dgm:spPr/>
      <dgm:t>
        <a:bodyPr/>
        <a:lstStyle/>
        <a:p>
          <a:r>
            <a:rPr lang="en-US" dirty="0"/>
            <a:t>Bi-LSTM Layer</a:t>
          </a:r>
        </a:p>
      </dgm:t>
    </dgm:pt>
    <dgm:pt modelId="{BC25AD8C-AFEA-4E4F-8884-BBA73A9EF4FE}" type="parTrans" cxnId="{893F3AC5-0B04-4B51-8DAA-4C41F8B5A76A}">
      <dgm:prSet/>
      <dgm:spPr/>
      <dgm:t>
        <a:bodyPr/>
        <a:lstStyle/>
        <a:p>
          <a:endParaRPr lang="en-US"/>
        </a:p>
      </dgm:t>
    </dgm:pt>
    <dgm:pt modelId="{77D83452-67B4-4107-8A1C-CC653E3E4050}" type="sibTrans" cxnId="{893F3AC5-0B04-4B51-8DAA-4C41F8B5A76A}">
      <dgm:prSet/>
      <dgm:spPr/>
      <dgm:t>
        <a:bodyPr/>
        <a:lstStyle/>
        <a:p>
          <a:endParaRPr lang="en-US"/>
        </a:p>
      </dgm:t>
    </dgm:pt>
    <dgm:pt modelId="{8006AEAC-932A-4D4B-B9D6-2D32EE78C5E1}">
      <dgm:prSet phldrT="[Text]"/>
      <dgm:spPr/>
      <dgm:t>
        <a:bodyPr/>
        <a:lstStyle/>
        <a:p>
          <a:r>
            <a:rPr lang="en-US" dirty="0"/>
            <a:t>Fully Connected</a:t>
          </a:r>
        </a:p>
      </dgm:t>
    </dgm:pt>
    <dgm:pt modelId="{2EBFBF90-A03A-4A35-AC46-AE18BDC1C29D}" type="parTrans" cxnId="{D7FB0A84-98C6-4051-8DDE-E2A4F4A4EF5E}">
      <dgm:prSet/>
      <dgm:spPr/>
      <dgm:t>
        <a:bodyPr/>
        <a:lstStyle/>
        <a:p>
          <a:endParaRPr lang="en-US"/>
        </a:p>
      </dgm:t>
    </dgm:pt>
    <dgm:pt modelId="{42A1E55A-68B9-4F17-8EB7-508682A87956}" type="sibTrans" cxnId="{D7FB0A84-98C6-4051-8DDE-E2A4F4A4EF5E}">
      <dgm:prSet/>
      <dgm:spPr/>
      <dgm:t>
        <a:bodyPr/>
        <a:lstStyle/>
        <a:p>
          <a:endParaRPr lang="en-US"/>
        </a:p>
      </dgm:t>
    </dgm:pt>
    <dgm:pt modelId="{B3446192-E49F-4030-ADEA-9870A6C37172}">
      <dgm:prSet phldrT="[Text]"/>
      <dgm:spPr/>
      <dgm:t>
        <a:bodyPr/>
        <a:lstStyle/>
        <a:p>
          <a:r>
            <a:rPr lang="en-US" dirty="0"/>
            <a:t>Output (Predicted Class Label)</a:t>
          </a:r>
        </a:p>
        <a:p>
          <a:endParaRPr lang="en-US" dirty="0"/>
        </a:p>
      </dgm:t>
    </dgm:pt>
    <dgm:pt modelId="{8FC31E6E-12B2-4A53-B786-204B7DD765DA}" type="parTrans" cxnId="{B3AF622E-2664-465C-8511-AF86FD5E2A13}">
      <dgm:prSet/>
      <dgm:spPr/>
      <dgm:t>
        <a:bodyPr/>
        <a:lstStyle/>
        <a:p>
          <a:endParaRPr lang="en-US"/>
        </a:p>
      </dgm:t>
    </dgm:pt>
    <dgm:pt modelId="{DA053324-22D3-4C08-8AAF-38DD1C445652}" type="sibTrans" cxnId="{B3AF622E-2664-465C-8511-AF86FD5E2A13}">
      <dgm:prSet/>
      <dgm:spPr/>
      <dgm:t>
        <a:bodyPr/>
        <a:lstStyle/>
        <a:p>
          <a:endParaRPr lang="en-US"/>
        </a:p>
      </dgm:t>
    </dgm:pt>
    <dgm:pt modelId="{90418EBE-5639-4E53-A944-DF8BE8296DBA}" type="pres">
      <dgm:prSet presAssocID="{7F32DCB0-028F-4AE8-8541-649DC0E3A9E0}" presName="Name0" presStyleCnt="0">
        <dgm:presLayoutVars>
          <dgm:dir/>
          <dgm:resizeHandles val="exact"/>
        </dgm:presLayoutVars>
      </dgm:prSet>
      <dgm:spPr/>
    </dgm:pt>
    <dgm:pt modelId="{698BBD2F-3A84-4BC8-B629-DE930F9499FB}" type="pres">
      <dgm:prSet presAssocID="{413A3E43-7EF4-4263-950B-9E977B00EE60}" presName="node" presStyleLbl="node1" presStyleIdx="0" presStyleCnt="6">
        <dgm:presLayoutVars>
          <dgm:bulletEnabled val="1"/>
        </dgm:presLayoutVars>
      </dgm:prSet>
      <dgm:spPr/>
    </dgm:pt>
    <dgm:pt modelId="{CF802F24-6BB4-41ED-AA04-64A34746079F}" type="pres">
      <dgm:prSet presAssocID="{F9E86A69-2317-41DC-BC4E-874D7B62C4B7}" presName="sibTrans" presStyleLbl="sibTrans2D1" presStyleIdx="0" presStyleCnt="5"/>
      <dgm:spPr/>
    </dgm:pt>
    <dgm:pt modelId="{889DE09F-DA90-479A-97D5-FAF842A7CC10}" type="pres">
      <dgm:prSet presAssocID="{F9E86A69-2317-41DC-BC4E-874D7B62C4B7}" presName="connectorText" presStyleLbl="sibTrans2D1" presStyleIdx="0" presStyleCnt="5"/>
      <dgm:spPr/>
    </dgm:pt>
    <dgm:pt modelId="{27004FB1-EB8B-42B7-9B97-9F9DA76DBE76}" type="pres">
      <dgm:prSet presAssocID="{BE9E2DBF-E605-4AB7-9748-4998CB0C6721}" presName="node" presStyleLbl="node1" presStyleIdx="1" presStyleCnt="6">
        <dgm:presLayoutVars>
          <dgm:bulletEnabled val="1"/>
        </dgm:presLayoutVars>
      </dgm:prSet>
      <dgm:spPr/>
    </dgm:pt>
    <dgm:pt modelId="{2F94D830-44F5-4144-9326-F4DD848BC757}" type="pres">
      <dgm:prSet presAssocID="{00941176-79B3-4BB4-AB8D-408D8ED58D12}" presName="sibTrans" presStyleLbl="sibTrans2D1" presStyleIdx="1" presStyleCnt="5"/>
      <dgm:spPr/>
    </dgm:pt>
    <dgm:pt modelId="{6BAACED1-A5EF-404E-9DBA-7E535BE633F0}" type="pres">
      <dgm:prSet presAssocID="{00941176-79B3-4BB4-AB8D-408D8ED58D12}" presName="connectorText" presStyleLbl="sibTrans2D1" presStyleIdx="1" presStyleCnt="5"/>
      <dgm:spPr/>
    </dgm:pt>
    <dgm:pt modelId="{5AD05778-410E-4555-87CE-5E5C51F163F6}" type="pres">
      <dgm:prSet presAssocID="{764D092A-6887-4E80-A239-1C745333A0FC}" presName="node" presStyleLbl="node1" presStyleIdx="2" presStyleCnt="6" custScaleX="115887">
        <dgm:presLayoutVars>
          <dgm:bulletEnabled val="1"/>
        </dgm:presLayoutVars>
      </dgm:prSet>
      <dgm:spPr/>
    </dgm:pt>
    <dgm:pt modelId="{A8A400D2-58BA-44A5-92FE-15D4397DC39B}" type="pres">
      <dgm:prSet presAssocID="{732712AB-20BF-43BE-93E7-71B8EA12649D}" presName="sibTrans" presStyleLbl="sibTrans2D1" presStyleIdx="2" presStyleCnt="5"/>
      <dgm:spPr/>
    </dgm:pt>
    <dgm:pt modelId="{C48A2F7C-9C8D-44EA-8DA4-DA54E944062E}" type="pres">
      <dgm:prSet presAssocID="{732712AB-20BF-43BE-93E7-71B8EA12649D}" presName="connectorText" presStyleLbl="sibTrans2D1" presStyleIdx="2" presStyleCnt="5"/>
      <dgm:spPr/>
    </dgm:pt>
    <dgm:pt modelId="{C1965850-98E8-42ED-B96A-A49DF2996CDE}" type="pres">
      <dgm:prSet presAssocID="{D73D65E3-0CAB-4149-BD77-F0083759BBA2}" presName="node" presStyleLbl="node1" presStyleIdx="3" presStyleCnt="6">
        <dgm:presLayoutVars>
          <dgm:bulletEnabled val="1"/>
        </dgm:presLayoutVars>
      </dgm:prSet>
      <dgm:spPr/>
    </dgm:pt>
    <dgm:pt modelId="{7AECF1C1-0EC1-4D96-9932-3607C846A60E}" type="pres">
      <dgm:prSet presAssocID="{77D83452-67B4-4107-8A1C-CC653E3E4050}" presName="sibTrans" presStyleLbl="sibTrans2D1" presStyleIdx="3" presStyleCnt="5"/>
      <dgm:spPr/>
    </dgm:pt>
    <dgm:pt modelId="{DF74ED1A-0B2F-4B16-A5BB-3965356F7517}" type="pres">
      <dgm:prSet presAssocID="{77D83452-67B4-4107-8A1C-CC653E3E4050}" presName="connectorText" presStyleLbl="sibTrans2D1" presStyleIdx="3" presStyleCnt="5"/>
      <dgm:spPr/>
    </dgm:pt>
    <dgm:pt modelId="{B53C8482-C902-44F5-8F03-6F5FE01F33C5}" type="pres">
      <dgm:prSet presAssocID="{8006AEAC-932A-4D4B-B9D6-2D32EE78C5E1}" presName="node" presStyleLbl="node1" presStyleIdx="4" presStyleCnt="6">
        <dgm:presLayoutVars>
          <dgm:bulletEnabled val="1"/>
        </dgm:presLayoutVars>
      </dgm:prSet>
      <dgm:spPr/>
    </dgm:pt>
    <dgm:pt modelId="{F3300C48-DE07-481D-A8B4-58A965BC1083}" type="pres">
      <dgm:prSet presAssocID="{42A1E55A-68B9-4F17-8EB7-508682A87956}" presName="sibTrans" presStyleLbl="sibTrans2D1" presStyleIdx="4" presStyleCnt="5"/>
      <dgm:spPr/>
    </dgm:pt>
    <dgm:pt modelId="{598C2270-FBB2-4C80-966B-4DE0485391F3}" type="pres">
      <dgm:prSet presAssocID="{42A1E55A-68B9-4F17-8EB7-508682A87956}" presName="connectorText" presStyleLbl="sibTrans2D1" presStyleIdx="4" presStyleCnt="5"/>
      <dgm:spPr/>
    </dgm:pt>
    <dgm:pt modelId="{BE63A132-7BF5-4CF4-A7F3-852F398DCFD4}" type="pres">
      <dgm:prSet presAssocID="{B3446192-E49F-4030-ADEA-9870A6C37172}" presName="node" presStyleLbl="node1" presStyleIdx="5" presStyleCnt="6">
        <dgm:presLayoutVars>
          <dgm:bulletEnabled val="1"/>
        </dgm:presLayoutVars>
      </dgm:prSet>
      <dgm:spPr/>
    </dgm:pt>
  </dgm:ptLst>
  <dgm:cxnLst>
    <dgm:cxn modelId="{73A99703-B641-44CA-873F-06BCD613C5FE}" type="presOf" srcId="{F9E86A69-2317-41DC-BC4E-874D7B62C4B7}" destId="{CF802F24-6BB4-41ED-AA04-64A34746079F}" srcOrd="0" destOrd="0" presId="urn:microsoft.com/office/officeart/2005/8/layout/process1"/>
    <dgm:cxn modelId="{F6F73506-293D-4A68-A1A7-9FD4373439DF}" type="presOf" srcId="{42A1E55A-68B9-4F17-8EB7-508682A87956}" destId="{F3300C48-DE07-481D-A8B4-58A965BC1083}" srcOrd="0" destOrd="0" presId="urn:microsoft.com/office/officeart/2005/8/layout/process1"/>
    <dgm:cxn modelId="{1F119B15-70A4-46C0-800E-6F9A0BEC8247}" type="presOf" srcId="{77D83452-67B4-4107-8A1C-CC653E3E4050}" destId="{7AECF1C1-0EC1-4D96-9932-3607C846A60E}" srcOrd="0" destOrd="0" presId="urn:microsoft.com/office/officeart/2005/8/layout/process1"/>
    <dgm:cxn modelId="{B3AF622E-2664-465C-8511-AF86FD5E2A13}" srcId="{7F32DCB0-028F-4AE8-8541-649DC0E3A9E0}" destId="{B3446192-E49F-4030-ADEA-9870A6C37172}" srcOrd="5" destOrd="0" parTransId="{8FC31E6E-12B2-4A53-B786-204B7DD765DA}" sibTransId="{DA053324-22D3-4C08-8AAF-38DD1C445652}"/>
    <dgm:cxn modelId="{87329B35-7F99-4EFE-85BE-8820A32EA671}" type="presOf" srcId="{77D83452-67B4-4107-8A1C-CC653E3E4050}" destId="{DF74ED1A-0B2F-4B16-A5BB-3965356F7517}" srcOrd="1" destOrd="0" presId="urn:microsoft.com/office/officeart/2005/8/layout/process1"/>
    <dgm:cxn modelId="{BC3A0E37-B08F-4546-BDA8-4C2077A8C58A}" type="presOf" srcId="{00941176-79B3-4BB4-AB8D-408D8ED58D12}" destId="{6BAACED1-A5EF-404E-9DBA-7E535BE633F0}" srcOrd="1" destOrd="0" presId="urn:microsoft.com/office/officeart/2005/8/layout/process1"/>
    <dgm:cxn modelId="{A20A493C-80F5-4C0F-BEA4-30A96454C146}" srcId="{7F32DCB0-028F-4AE8-8541-649DC0E3A9E0}" destId="{BE9E2DBF-E605-4AB7-9748-4998CB0C6721}" srcOrd="1" destOrd="0" parTransId="{F67A20B8-B3C5-4C7E-8658-057851D36AEC}" sibTransId="{00941176-79B3-4BB4-AB8D-408D8ED58D12}"/>
    <dgm:cxn modelId="{BCCE3D42-C6D6-4FBB-8B1B-554D03FCA7B4}" srcId="{7F32DCB0-028F-4AE8-8541-649DC0E3A9E0}" destId="{764D092A-6887-4E80-A239-1C745333A0FC}" srcOrd="2" destOrd="0" parTransId="{49073300-7CE7-4FF1-A44B-133B11B6C192}" sibTransId="{732712AB-20BF-43BE-93E7-71B8EA12649D}"/>
    <dgm:cxn modelId="{FB91DB45-54AE-4322-B687-AAECA99ED0E8}" type="presOf" srcId="{732712AB-20BF-43BE-93E7-71B8EA12649D}" destId="{A8A400D2-58BA-44A5-92FE-15D4397DC39B}" srcOrd="0" destOrd="0" presId="urn:microsoft.com/office/officeart/2005/8/layout/process1"/>
    <dgm:cxn modelId="{3193C26B-374F-4063-94A6-3729FA42807D}" type="presOf" srcId="{F9E86A69-2317-41DC-BC4E-874D7B62C4B7}" destId="{889DE09F-DA90-479A-97D5-FAF842A7CC10}" srcOrd="1" destOrd="0" presId="urn:microsoft.com/office/officeart/2005/8/layout/process1"/>
    <dgm:cxn modelId="{3186134F-CF42-4642-890E-D4F489BE8B01}" type="presOf" srcId="{00941176-79B3-4BB4-AB8D-408D8ED58D12}" destId="{2F94D830-44F5-4144-9326-F4DD848BC757}" srcOrd="0" destOrd="0" presId="urn:microsoft.com/office/officeart/2005/8/layout/process1"/>
    <dgm:cxn modelId="{B5F23876-EB6D-4719-B217-055A73BB0459}" type="presOf" srcId="{7F32DCB0-028F-4AE8-8541-649DC0E3A9E0}" destId="{90418EBE-5639-4E53-A944-DF8BE8296DBA}" srcOrd="0" destOrd="0" presId="urn:microsoft.com/office/officeart/2005/8/layout/process1"/>
    <dgm:cxn modelId="{7F565279-A5E2-4032-9449-FAD6E5F33660}" type="presOf" srcId="{D73D65E3-0CAB-4149-BD77-F0083759BBA2}" destId="{C1965850-98E8-42ED-B96A-A49DF2996CDE}" srcOrd="0" destOrd="0" presId="urn:microsoft.com/office/officeart/2005/8/layout/process1"/>
    <dgm:cxn modelId="{9D185359-11F9-4FF4-A208-A49787D539AD}" type="presOf" srcId="{413A3E43-7EF4-4263-950B-9E977B00EE60}" destId="{698BBD2F-3A84-4BC8-B629-DE930F9499FB}" srcOrd="0" destOrd="0" presId="urn:microsoft.com/office/officeart/2005/8/layout/process1"/>
    <dgm:cxn modelId="{D7FB0A84-98C6-4051-8DDE-E2A4F4A4EF5E}" srcId="{7F32DCB0-028F-4AE8-8541-649DC0E3A9E0}" destId="{8006AEAC-932A-4D4B-B9D6-2D32EE78C5E1}" srcOrd="4" destOrd="0" parTransId="{2EBFBF90-A03A-4A35-AC46-AE18BDC1C29D}" sibTransId="{42A1E55A-68B9-4F17-8EB7-508682A87956}"/>
    <dgm:cxn modelId="{0C182084-E8F0-4CDD-A50C-EAEF969AC124}" type="presOf" srcId="{732712AB-20BF-43BE-93E7-71B8EA12649D}" destId="{C48A2F7C-9C8D-44EA-8DA4-DA54E944062E}" srcOrd="1" destOrd="0" presId="urn:microsoft.com/office/officeart/2005/8/layout/process1"/>
    <dgm:cxn modelId="{25E8B28C-5DBB-4111-AD97-6304D936A9BD}" srcId="{7F32DCB0-028F-4AE8-8541-649DC0E3A9E0}" destId="{413A3E43-7EF4-4263-950B-9E977B00EE60}" srcOrd="0" destOrd="0" parTransId="{C1613605-E385-41F5-A837-CF00183C2A55}" sibTransId="{F9E86A69-2317-41DC-BC4E-874D7B62C4B7}"/>
    <dgm:cxn modelId="{1C9BFA9D-6BA0-4FFE-B904-C487533F74A8}" type="presOf" srcId="{764D092A-6887-4E80-A239-1C745333A0FC}" destId="{5AD05778-410E-4555-87CE-5E5C51F163F6}" srcOrd="0" destOrd="0" presId="urn:microsoft.com/office/officeart/2005/8/layout/process1"/>
    <dgm:cxn modelId="{893F3AC5-0B04-4B51-8DAA-4C41F8B5A76A}" srcId="{7F32DCB0-028F-4AE8-8541-649DC0E3A9E0}" destId="{D73D65E3-0CAB-4149-BD77-F0083759BBA2}" srcOrd="3" destOrd="0" parTransId="{BC25AD8C-AFEA-4E4F-8884-BBA73A9EF4FE}" sibTransId="{77D83452-67B4-4107-8A1C-CC653E3E4050}"/>
    <dgm:cxn modelId="{81A8ACD2-74E5-4F2C-9BF8-5A322D7DD3D2}" type="presOf" srcId="{BE9E2DBF-E605-4AB7-9748-4998CB0C6721}" destId="{27004FB1-EB8B-42B7-9B97-9F9DA76DBE76}" srcOrd="0" destOrd="0" presId="urn:microsoft.com/office/officeart/2005/8/layout/process1"/>
    <dgm:cxn modelId="{FED791D9-AA06-4FC1-8B3E-7F269F7563A0}" type="presOf" srcId="{B3446192-E49F-4030-ADEA-9870A6C37172}" destId="{BE63A132-7BF5-4CF4-A7F3-852F398DCFD4}" srcOrd="0" destOrd="0" presId="urn:microsoft.com/office/officeart/2005/8/layout/process1"/>
    <dgm:cxn modelId="{B7491AF4-372D-4BE8-98EC-BEDE637E127B}" type="presOf" srcId="{42A1E55A-68B9-4F17-8EB7-508682A87956}" destId="{598C2270-FBB2-4C80-966B-4DE0485391F3}" srcOrd="1" destOrd="0" presId="urn:microsoft.com/office/officeart/2005/8/layout/process1"/>
    <dgm:cxn modelId="{640A9AFF-6B10-4549-A689-0AA24F0595FE}" type="presOf" srcId="{8006AEAC-932A-4D4B-B9D6-2D32EE78C5E1}" destId="{B53C8482-C902-44F5-8F03-6F5FE01F33C5}" srcOrd="0" destOrd="0" presId="urn:microsoft.com/office/officeart/2005/8/layout/process1"/>
    <dgm:cxn modelId="{C304B5D5-99CC-4FF5-9EBC-F806D5AE9994}" type="presParOf" srcId="{90418EBE-5639-4E53-A944-DF8BE8296DBA}" destId="{698BBD2F-3A84-4BC8-B629-DE930F9499FB}" srcOrd="0" destOrd="0" presId="urn:microsoft.com/office/officeart/2005/8/layout/process1"/>
    <dgm:cxn modelId="{008C28BD-B73F-49A5-A56B-1E5E7E5E5F0C}" type="presParOf" srcId="{90418EBE-5639-4E53-A944-DF8BE8296DBA}" destId="{CF802F24-6BB4-41ED-AA04-64A34746079F}" srcOrd="1" destOrd="0" presId="urn:microsoft.com/office/officeart/2005/8/layout/process1"/>
    <dgm:cxn modelId="{93F7E7E8-9632-4C7F-8AC6-994982C5F8EB}" type="presParOf" srcId="{CF802F24-6BB4-41ED-AA04-64A34746079F}" destId="{889DE09F-DA90-479A-97D5-FAF842A7CC10}" srcOrd="0" destOrd="0" presId="urn:microsoft.com/office/officeart/2005/8/layout/process1"/>
    <dgm:cxn modelId="{73ABA9B1-0571-4051-A147-0A1C81F3D582}" type="presParOf" srcId="{90418EBE-5639-4E53-A944-DF8BE8296DBA}" destId="{27004FB1-EB8B-42B7-9B97-9F9DA76DBE76}" srcOrd="2" destOrd="0" presId="urn:microsoft.com/office/officeart/2005/8/layout/process1"/>
    <dgm:cxn modelId="{F0E23665-F6B6-4916-BCC7-17B5BCE5EBAA}" type="presParOf" srcId="{90418EBE-5639-4E53-A944-DF8BE8296DBA}" destId="{2F94D830-44F5-4144-9326-F4DD848BC757}" srcOrd="3" destOrd="0" presId="urn:microsoft.com/office/officeart/2005/8/layout/process1"/>
    <dgm:cxn modelId="{7BA73AEF-4367-42C2-B705-B6A76448D15B}" type="presParOf" srcId="{2F94D830-44F5-4144-9326-F4DD848BC757}" destId="{6BAACED1-A5EF-404E-9DBA-7E535BE633F0}" srcOrd="0" destOrd="0" presId="urn:microsoft.com/office/officeart/2005/8/layout/process1"/>
    <dgm:cxn modelId="{0E8A67EB-B618-4B54-A218-5876F66C8195}" type="presParOf" srcId="{90418EBE-5639-4E53-A944-DF8BE8296DBA}" destId="{5AD05778-410E-4555-87CE-5E5C51F163F6}" srcOrd="4" destOrd="0" presId="urn:microsoft.com/office/officeart/2005/8/layout/process1"/>
    <dgm:cxn modelId="{1D632853-C0C4-4440-A100-50CC46B9300A}" type="presParOf" srcId="{90418EBE-5639-4E53-A944-DF8BE8296DBA}" destId="{A8A400D2-58BA-44A5-92FE-15D4397DC39B}" srcOrd="5" destOrd="0" presId="urn:microsoft.com/office/officeart/2005/8/layout/process1"/>
    <dgm:cxn modelId="{1F2544E5-6470-4351-B73C-3B3DC1B6CB95}" type="presParOf" srcId="{A8A400D2-58BA-44A5-92FE-15D4397DC39B}" destId="{C48A2F7C-9C8D-44EA-8DA4-DA54E944062E}" srcOrd="0" destOrd="0" presId="urn:microsoft.com/office/officeart/2005/8/layout/process1"/>
    <dgm:cxn modelId="{CE1B3195-B859-41D8-9FDA-E4F4FB114D60}" type="presParOf" srcId="{90418EBE-5639-4E53-A944-DF8BE8296DBA}" destId="{C1965850-98E8-42ED-B96A-A49DF2996CDE}" srcOrd="6" destOrd="0" presId="urn:microsoft.com/office/officeart/2005/8/layout/process1"/>
    <dgm:cxn modelId="{63C07482-828C-49C2-B87A-455BAC3C0B4E}" type="presParOf" srcId="{90418EBE-5639-4E53-A944-DF8BE8296DBA}" destId="{7AECF1C1-0EC1-4D96-9932-3607C846A60E}" srcOrd="7" destOrd="0" presId="urn:microsoft.com/office/officeart/2005/8/layout/process1"/>
    <dgm:cxn modelId="{C360E852-29F4-4036-9BD3-B943B83EA30F}" type="presParOf" srcId="{7AECF1C1-0EC1-4D96-9932-3607C846A60E}" destId="{DF74ED1A-0B2F-4B16-A5BB-3965356F7517}" srcOrd="0" destOrd="0" presId="urn:microsoft.com/office/officeart/2005/8/layout/process1"/>
    <dgm:cxn modelId="{38ED65A7-F158-4B9C-AE73-63E2E3CA7676}" type="presParOf" srcId="{90418EBE-5639-4E53-A944-DF8BE8296DBA}" destId="{B53C8482-C902-44F5-8F03-6F5FE01F33C5}" srcOrd="8" destOrd="0" presId="urn:microsoft.com/office/officeart/2005/8/layout/process1"/>
    <dgm:cxn modelId="{56370092-ABF4-4F5F-B37A-F27A3AEC61E2}" type="presParOf" srcId="{90418EBE-5639-4E53-A944-DF8BE8296DBA}" destId="{F3300C48-DE07-481D-A8B4-58A965BC1083}" srcOrd="9" destOrd="0" presId="urn:microsoft.com/office/officeart/2005/8/layout/process1"/>
    <dgm:cxn modelId="{43FD4707-F6EE-4506-828D-6C7869537407}" type="presParOf" srcId="{F3300C48-DE07-481D-A8B4-58A965BC1083}" destId="{598C2270-FBB2-4C80-966B-4DE0485391F3}" srcOrd="0" destOrd="0" presId="urn:microsoft.com/office/officeart/2005/8/layout/process1"/>
    <dgm:cxn modelId="{F7D0ED26-FCE6-45C1-941C-AB784A6454FC}" type="presParOf" srcId="{90418EBE-5639-4E53-A944-DF8BE8296DBA}" destId="{BE63A132-7BF5-4CF4-A7F3-852F398DCFD4}"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32DCB0-028F-4AE8-8541-649DC0E3A9E0}" type="doc">
      <dgm:prSet loTypeId="urn:microsoft.com/office/officeart/2005/8/layout/process1" loCatId="process" qsTypeId="urn:microsoft.com/office/officeart/2005/8/quickstyle/simple1" qsCatId="simple" csTypeId="urn:microsoft.com/office/officeart/2005/8/colors/accent1_2" csCatId="accent1" phldr="1"/>
      <dgm:spPr/>
    </dgm:pt>
    <dgm:pt modelId="{413A3E43-7EF4-4263-950B-9E977B00EE60}">
      <dgm:prSet phldrT="[Text]"/>
      <dgm:spPr/>
      <dgm:t>
        <a:bodyPr/>
        <a:lstStyle/>
        <a:p>
          <a:r>
            <a:rPr lang="en-US" dirty="0"/>
            <a:t> Input Text </a:t>
          </a:r>
        </a:p>
      </dgm:t>
    </dgm:pt>
    <dgm:pt modelId="{C1613605-E385-41F5-A837-CF00183C2A55}" type="parTrans" cxnId="{25E8B28C-5DBB-4111-AD97-6304D936A9BD}">
      <dgm:prSet/>
      <dgm:spPr/>
      <dgm:t>
        <a:bodyPr/>
        <a:lstStyle/>
        <a:p>
          <a:endParaRPr lang="en-US"/>
        </a:p>
      </dgm:t>
    </dgm:pt>
    <dgm:pt modelId="{F9E86A69-2317-41DC-BC4E-874D7B62C4B7}" type="sibTrans" cxnId="{25E8B28C-5DBB-4111-AD97-6304D936A9BD}">
      <dgm:prSet/>
      <dgm:spPr/>
      <dgm:t>
        <a:bodyPr/>
        <a:lstStyle/>
        <a:p>
          <a:endParaRPr lang="en-US"/>
        </a:p>
      </dgm:t>
    </dgm:pt>
    <dgm:pt modelId="{BE9E2DBF-E605-4AB7-9748-4998CB0C6721}">
      <dgm:prSet phldrT="[Text]"/>
      <dgm:spPr/>
      <dgm:t>
        <a:bodyPr/>
        <a:lstStyle/>
        <a:p>
          <a:r>
            <a:rPr lang="en-US" dirty="0"/>
            <a:t>Clean Text</a:t>
          </a:r>
        </a:p>
      </dgm:t>
    </dgm:pt>
    <dgm:pt modelId="{F67A20B8-B3C5-4C7E-8658-057851D36AEC}" type="parTrans" cxnId="{A20A493C-80F5-4C0F-BEA4-30A96454C146}">
      <dgm:prSet/>
      <dgm:spPr/>
      <dgm:t>
        <a:bodyPr/>
        <a:lstStyle/>
        <a:p>
          <a:endParaRPr lang="en-US"/>
        </a:p>
      </dgm:t>
    </dgm:pt>
    <dgm:pt modelId="{00941176-79B3-4BB4-AB8D-408D8ED58D12}" type="sibTrans" cxnId="{A20A493C-80F5-4C0F-BEA4-30A96454C146}">
      <dgm:prSet/>
      <dgm:spPr/>
      <dgm:t>
        <a:bodyPr/>
        <a:lstStyle/>
        <a:p>
          <a:endParaRPr lang="en-US"/>
        </a:p>
      </dgm:t>
    </dgm:pt>
    <dgm:pt modelId="{764D092A-6887-4E80-A239-1C745333A0FC}">
      <dgm:prSet phldrT="[Text]"/>
      <dgm:spPr/>
      <dgm:t>
        <a:bodyPr/>
        <a:lstStyle/>
        <a:p>
          <a:r>
            <a:rPr lang="en-US" dirty="0"/>
            <a:t>Tokenize Text</a:t>
          </a:r>
        </a:p>
      </dgm:t>
    </dgm:pt>
    <dgm:pt modelId="{49073300-7CE7-4FF1-A44B-133B11B6C192}" type="parTrans" cxnId="{BCCE3D42-C6D6-4FBB-8B1B-554D03FCA7B4}">
      <dgm:prSet/>
      <dgm:spPr/>
      <dgm:t>
        <a:bodyPr/>
        <a:lstStyle/>
        <a:p>
          <a:endParaRPr lang="en-US"/>
        </a:p>
      </dgm:t>
    </dgm:pt>
    <dgm:pt modelId="{732712AB-20BF-43BE-93E7-71B8EA12649D}" type="sibTrans" cxnId="{BCCE3D42-C6D6-4FBB-8B1B-554D03FCA7B4}">
      <dgm:prSet/>
      <dgm:spPr/>
      <dgm:t>
        <a:bodyPr/>
        <a:lstStyle/>
        <a:p>
          <a:endParaRPr lang="en-US"/>
        </a:p>
      </dgm:t>
    </dgm:pt>
    <dgm:pt modelId="{D73D65E3-0CAB-4149-BD77-F0083759BBA2}">
      <dgm:prSet phldrT="[Text]"/>
      <dgm:spPr/>
      <dgm:t>
        <a:bodyPr/>
        <a:lstStyle/>
        <a:p>
          <a:r>
            <a:rPr lang="en-US" dirty="0"/>
            <a:t> BERT K-Fold CV</a:t>
          </a:r>
        </a:p>
      </dgm:t>
    </dgm:pt>
    <dgm:pt modelId="{BC25AD8C-AFEA-4E4F-8884-BBA73A9EF4FE}" type="parTrans" cxnId="{893F3AC5-0B04-4B51-8DAA-4C41F8B5A76A}">
      <dgm:prSet/>
      <dgm:spPr/>
      <dgm:t>
        <a:bodyPr/>
        <a:lstStyle/>
        <a:p>
          <a:endParaRPr lang="en-US"/>
        </a:p>
      </dgm:t>
    </dgm:pt>
    <dgm:pt modelId="{77D83452-67B4-4107-8A1C-CC653E3E4050}" type="sibTrans" cxnId="{893F3AC5-0B04-4B51-8DAA-4C41F8B5A76A}">
      <dgm:prSet/>
      <dgm:spPr/>
      <dgm:t>
        <a:bodyPr/>
        <a:lstStyle/>
        <a:p>
          <a:endParaRPr lang="en-US"/>
        </a:p>
      </dgm:t>
    </dgm:pt>
    <dgm:pt modelId="{8006AEAC-932A-4D4B-B9D6-2D32EE78C5E1}">
      <dgm:prSet phldrT="[Text]"/>
      <dgm:spPr/>
      <dgm:t>
        <a:bodyPr/>
        <a:lstStyle/>
        <a:p>
          <a:r>
            <a:rPr lang="en-US" dirty="0"/>
            <a:t>Pooling Layer </a:t>
          </a:r>
        </a:p>
      </dgm:t>
    </dgm:pt>
    <dgm:pt modelId="{2EBFBF90-A03A-4A35-AC46-AE18BDC1C29D}" type="parTrans" cxnId="{D7FB0A84-98C6-4051-8DDE-E2A4F4A4EF5E}">
      <dgm:prSet/>
      <dgm:spPr/>
      <dgm:t>
        <a:bodyPr/>
        <a:lstStyle/>
        <a:p>
          <a:endParaRPr lang="en-US"/>
        </a:p>
      </dgm:t>
    </dgm:pt>
    <dgm:pt modelId="{42A1E55A-68B9-4F17-8EB7-508682A87956}" type="sibTrans" cxnId="{D7FB0A84-98C6-4051-8DDE-E2A4F4A4EF5E}">
      <dgm:prSet/>
      <dgm:spPr/>
      <dgm:t>
        <a:bodyPr/>
        <a:lstStyle/>
        <a:p>
          <a:endParaRPr lang="en-US"/>
        </a:p>
      </dgm:t>
    </dgm:pt>
    <dgm:pt modelId="{D1DD18E1-1429-4F23-993D-CF23C2D6122E}">
      <dgm:prSet phldrT="[Text]"/>
      <dgm:spPr/>
      <dgm:t>
        <a:bodyPr/>
        <a:lstStyle/>
        <a:p>
          <a:r>
            <a:rPr lang="en-US" dirty="0"/>
            <a:t>Classification</a:t>
          </a:r>
        </a:p>
      </dgm:t>
    </dgm:pt>
    <dgm:pt modelId="{95EBD863-ACF4-49DA-9713-F8D2D2B3CAFA}" type="parTrans" cxnId="{F63125E7-E724-47D2-B145-8703DD39CDEB}">
      <dgm:prSet/>
      <dgm:spPr/>
      <dgm:t>
        <a:bodyPr/>
        <a:lstStyle/>
        <a:p>
          <a:endParaRPr lang="en-US"/>
        </a:p>
      </dgm:t>
    </dgm:pt>
    <dgm:pt modelId="{671BE790-0511-45E4-8F97-94C4C6D86092}" type="sibTrans" cxnId="{F63125E7-E724-47D2-B145-8703DD39CDEB}">
      <dgm:prSet/>
      <dgm:spPr/>
      <dgm:t>
        <a:bodyPr/>
        <a:lstStyle/>
        <a:p>
          <a:endParaRPr lang="en-US"/>
        </a:p>
      </dgm:t>
    </dgm:pt>
    <dgm:pt modelId="{B3446192-E49F-4030-ADEA-9870A6C37172}">
      <dgm:prSet phldrT="[Text]"/>
      <dgm:spPr/>
      <dgm:t>
        <a:bodyPr/>
        <a:lstStyle/>
        <a:p>
          <a:r>
            <a:rPr lang="en-US" dirty="0"/>
            <a:t>Output</a:t>
          </a:r>
        </a:p>
      </dgm:t>
    </dgm:pt>
    <dgm:pt modelId="{8FC31E6E-12B2-4A53-B786-204B7DD765DA}" type="parTrans" cxnId="{B3AF622E-2664-465C-8511-AF86FD5E2A13}">
      <dgm:prSet/>
      <dgm:spPr/>
      <dgm:t>
        <a:bodyPr/>
        <a:lstStyle/>
        <a:p>
          <a:endParaRPr lang="en-US"/>
        </a:p>
      </dgm:t>
    </dgm:pt>
    <dgm:pt modelId="{DA053324-22D3-4C08-8AAF-38DD1C445652}" type="sibTrans" cxnId="{B3AF622E-2664-465C-8511-AF86FD5E2A13}">
      <dgm:prSet/>
      <dgm:spPr/>
      <dgm:t>
        <a:bodyPr/>
        <a:lstStyle/>
        <a:p>
          <a:endParaRPr lang="en-US"/>
        </a:p>
      </dgm:t>
    </dgm:pt>
    <dgm:pt modelId="{90418EBE-5639-4E53-A944-DF8BE8296DBA}" type="pres">
      <dgm:prSet presAssocID="{7F32DCB0-028F-4AE8-8541-649DC0E3A9E0}" presName="Name0" presStyleCnt="0">
        <dgm:presLayoutVars>
          <dgm:dir/>
          <dgm:resizeHandles val="exact"/>
        </dgm:presLayoutVars>
      </dgm:prSet>
      <dgm:spPr/>
    </dgm:pt>
    <dgm:pt modelId="{698BBD2F-3A84-4BC8-B629-DE930F9499FB}" type="pres">
      <dgm:prSet presAssocID="{413A3E43-7EF4-4263-950B-9E977B00EE60}" presName="node" presStyleLbl="node1" presStyleIdx="0" presStyleCnt="7">
        <dgm:presLayoutVars>
          <dgm:bulletEnabled val="1"/>
        </dgm:presLayoutVars>
      </dgm:prSet>
      <dgm:spPr/>
    </dgm:pt>
    <dgm:pt modelId="{CF802F24-6BB4-41ED-AA04-64A34746079F}" type="pres">
      <dgm:prSet presAssocID="{F9E86A69-2317-41DC-BC4E-874D7B62C4B7}" presName="sibTrans" presStyleLbl="sibTrans2D1" presStyleIdx="0" presStyleCnt="6"/>
      <dgm:spPr/>
    </dgm:pt>
    <dgm:pt modelId="{889DE09F-DA90-479A-97D5-FAF842A7CC10}" type="pres">
      <dgm:prSet presAssocID="{F9E86A69-2317-41DC-BC4E-874D7B62C4B7}" presName="connectorText" presStyleLbl="sibTrans2D1" presStyleIdx="0" presStyleCnt="6"/>
      <dgm:spPr/>
    </dgm:pt>
    <dgm:pt modelId="{27004FB1-EB8B-42B7-9B97-9F9DA76DBE76}" type="pres">
      <dgm:prSet presAssocID="{BE9E2DBF-E605-4AB7-9748-4998CB0C6721}" presName="node" presStyleLbl="node1" presStyleIdx="1" presStyleCnt="7">
        <dgm:presLayoutVars>
          <dgm:bulletEnabled val="1"/>
        </dgm:presLayoutVars>
      </dgm:prSet>
      <dgm:spPr/>
    </dgm:pt>
    <dgm:pt modelId="{2F94D830-44F5-4144-9326-F4DD848BC757}" type="pres">
      <dgm:prSet presAssocID="{00941176-79B3-4BB4-AB8D-408D8ED58D12}" presName="sibTrans" presStyleLbl="sibTrans2D1" presStyleIdx="1" presStyleCnt="6"/>
      <dgm:spPr/>
    </dgm:pt>
    <dgm:pt modelId="{6BAACED1-A5EF-404E-9DBA-7E535BE633F0}" type="pres">
      <dgm:prSet presAssocID="{00941176-79B3-4BB4-AB8D-408D8ED58D12}" presName="connectorText" presStyleLbl="sibTrans2D1" presStyleIdx="1" presStyleCnt="6"/>
      <dgm:spPr/>
    </dgm:pt>
    <dgm:pt modelId="{5AD05778-410E-4555-87CE-5E5C51F163F6}" type="pres">
      <dgm:prSet presAssocID="{764D092A-6887-4E80-A239-1C745333A0FC}" presName="node" presStyleLbl="node1" presStyleIdx="2" presStyleCnt="7" custScaleX="115887">
        <dgm:presLayoutVars>
          <dgm:bulletEnabled val="1"/>
        </dgm:presLayoutVars>
      </dgm:prSet>
      <dgm:spPr/>
    </dgm:pt>
    <dgm:pt modelId="{A8A400D2-58BA-44A5-92FE-15D4397DC39B}" type="pres">
      <dgm:prSet presAssocID="{732712AB-20BF-43BE-93E7-71B8EA12649D}" presName="sibTrans" presStyleLbl="sibTrans2D1" presStyleIdx="2" presStyleCnt="6"/>
      <dgm:spPr/>
    </dgm:pt>
    <dgm:pt modelId="{C48A2F7C-9C8D-44EA-8DA4-DA54E944062E}" type="pres">
      <dgm:prSet presAssocID="{732712AB-20BF-43BE-93E7-71B8EA12649D}" presName="connectorText" presStyleLbl="sibTrans2D1" presStyleIdx="2" presStyleCnt="6"/>
      <dgm:spPr/>
    </dgm:pt>
    <dgm:pt modelId="{C1965850-98E8-42ED-B96A-A49DF2996CDE}" type="pres">
      <dgm:prSet presAssocID="{D73D65E3-0CAB-4149-BD77-F0083759BBA2}" presName="node" presStyleLbl="node1" presStyleIdx="3" presStyleCnt="7">
        <dgm:presLayoutVars>
          <dgm:bulletEnabled val="1"/>
        </dgm:presLayoutVars>
      </dgm:prSet>
      <dgm:spPr/>
    </dgm:pt>
    <dgm:pt modelId="{7AECF1C1-0EC1-4D96-9932-3607C846A60E}" type="pres">
      <dgm:prSet presAssocID="{77D83452-67B4-4107-8A1C-CC653E3E4050}" presName="sibTrans" presStyleLbl="sibTrans2D1" presStyleIdx="3" presStyleCnt="6"/>
      <dgm:spPr/>
    </dgm:pt>
    <dgm:pt modelId="{DF74ED1A-0B2F-4B16-A5BB-3965356F7517}" type="pres">
      <dgm:prSet presAssocID="{77D83452-67B4-4107-8A1C-CC653E3E4050}" presName="connectorText" presStyleLbl="sibTrans2D1" presStyleIdx="3" presStyleCnt="6"/>
      <dgm:spPr/>
    </dgm:pt>
    <dgm:pt modelId="{B53C8482-C902-44F5-8F03-6F5FE01F33C5}" type="pres">
      <dgm:prSet presAssocID="{8006AEAC-932A-4D4B-B9D6-2D32EE78C5E1}" presName="node" presStyleLbl="node1" presStyleIdx="4" presStyleCnt="7">
        <dgm:presLayoutVars>
          <dgm:bulletEnabled val="1"/>
        </dgm:presLayoutVars>
      </dgm:prSet>
      <dgm:spPr/>
    </dgm:pt>
    <dgm:pt modelId="{F3300C48-DE07-481D-A8B4-58A965BC1083}" type="pres">
      <dgm:prSet presAssocID="{42A1E55A-68B9-4F17-8EB7-508682A87956}" presName="sibTrans" presStyleLbl="sibTrans2D1" presStyleIdx="4" presStyleCnt="6"/>
      <dgm:spPr/>
    </dgm:pt>
    <dgm:pt modelId="{598C2270-FBB2-4C80-966B-4DE0485391F3}" type="pres">
      <dgm:prSet presAssocID="{42A1E55A-68B9-4F17-8EB7-508682A87956}" presName="connectorText" presStyleLbl="sibTrans2D1" presStyleIdx="4" presStyleCnt="6"/>
      <dgm:spPr/>
    </dgm:pt>
    <dgm:pt modelId="{0831154F-1784-4949-8AB4-4315111A4876}" type="pres">
      <dgm:prSet presAssocID="{D1DD18E1-1429-4F23-993D-CF23C2D6122E}" presName="node" presStyleLbl="node1" presStyleIdx="5" presStyleCnt="7">
        <dgm:presLayoutVars>
          <dgm:bulletEnabled val="1"/>
        </dgm:presLayoutVars>
      </dgm:prSet>
      <dgm:spPr/>
    </dgm:pt>
    <dgm:pt modelId="{479C83C2-CE6E-4346-9CDD-611033C1929B}" type="pres">
      <dgm:prSet presAssocID="{671BE790-0511-45E4-8F97-94C4C6D86092}" presName="sibTrans" presStyleLbl="sibTrans2D1" presStyleIdx="5" presStyleCnt="6"/>
      <dgm:spPr/>
    </dgm:pt>
    <dgm:pt modelId="{730E3C49-F058-4C54-B78A-860ABFBA01C0}" type="pres">
      <dgm:prSet presAssocID="{671BE790-0511-45E4-8F97-94C4C6D86092}" presName="connectorText" presStyleLbl="sibTrans2D1" presStyleIdx="5" presStyleCnt="6"/>
      <dgm:spPr/>
    </dgm:pt>
    <dgm:pt modelId="{BE63A132-7BF5-4CF4-A7F3-852F398DCFD4}" type="pres">
      <dgm:prSet presAssocID="{B3446192-E49F-4030-ADEA-9870A6C37172}" presName="node" presStyleLbl="node1" presStyleIdx="6" presStyleCnt="7">
        <dgm:presLayoutVars>
          <dgm:bulletEnabled val="1"/>
        </dgm:presLayoutVars>
      </dgm:prSet>
      <dgm:spPr/>
    </dgm:pt>
  </dgm:ptLst>
  <dgm:cxnLst>
    <dgm:cxn modelId="{73A99703-B641-44CA-873F-06BCD613C5FE}" type="presOf" srcId="{F9E86A69-2317-41DC-BC4E-874D7B62C4B7}" destId="{CF802F24-6BB4-41ED-AA04-64A34746079F}" srcOrd="0" destOrd="0" presId="urn:microsoft.com/office/officeart/2005/8/layout/process1"/>
    <dgm:cxn modelId="{F6F73506-293D-4A68-A1A7-9FD4373439DF}" type="presOf" srcId="{42A1E55A-68B9-4F17-8EB7-508682A87956}" destId="{F3300C48-DE07-481D-A8B4-58A965BC1083}" srcOrd="0" destOrd="0" presId="urn:microsoft.com/office/officeart/2005/8/layout/process1"/>
    <dgm:cxn modelId="{B627E40B-5D9C-4F2A-BAE0-FF5858AD21DB}" type="presOf" srcId="{671BE790-0511-45E4-8F97-94C4C6D86092}" destId="{730E3C49-F058-4C54-B78A-860ABFBA01C0}" srcOrd="1" destOrd="0" presId="urn:microsoft.com/office/officeart/2005/8/layout/process1"/>
    <dgm:cxn modelId="{1F119B15-70A4-46C0-800E-6F9A0BEC8247}" type="presOf" srcId="{77D83452-67B4-4107-8A1C-CC653E3E4050}" destId="{7AECF1C1-0EC1-4D96-9932-3607C846A60E}" srcOrd="0" destOrd="0" presId="urn:microsoft.com/office/officeart/2005/8/layout/process1"/>
    <dgm:cxn modelId="{B3AF622E-2664-465C-8511-AF86FD5E2A13}" srcId="{7F32DCB0-028F-4AE8-8541-649DC0E3A9E0}" destId="{B3446192-E49F-4030-ADEA-9870A6C37172}" srcOrd="6" destOrd="0" parTransId="{8FC31E6E-12B2-4A53-B786-204B7DD765DA}" sibTransId="{DA053324-22D3-4C08-8AAF-38DD1C445652}"/>
    <dgm:cxn modelId="{87329B35-7F99-4EFE-85BE-8820A32EA671}" type="presOf" srcId="{77D83452-67B4-4107-8A1C-CC653E3E4050}" destId="{DF74ED1A-0B2F-4B16-A5BB-3965356F7517}" srcOrd="1" destOrd="0" presId="urn:microsoft.com/office/officeart/2005/8/layout/process1"/>
    <dgm:cxn modelId="{BC3A0E37-B08F-4546-BDA8-4C2077A8C58A}" type="presOf" srcId="{00941176-79B3-4BB4-AB8D-408D8ED58D12}" destId="{6BAACED1-A5EF-404E-9DBA-7E535BE633F0}" srcOrd="1" destOrd="0" presId="urn:microsoft.com/office/officeart/2005/8/layout/process1"/>
    <dgm:cxn modelId="{A20A493C-80F5-4C0F-BEA4-30A96454C146}" srcId="{7F32DCB0-028F-4AE8-8541-649DC0E3A9E0}" destId="{BE9E2DBF-E605-4AB7-9748-4998CB0C6721}" srcOrd="1" destOrd="0" parTransId="{F67A20B8-B3C5-4C7E-8658-057851D36AEC}" sibTransId="{00941176-79B3-4BB4-AB8D-408D8ED58D12}"/>
    <dgm:cxn modelId="{BCCE3D42-C6D6-4FBB-8B1B-554D03FCA7B4}" srcId="{7F32DCB0-028F-4AE8-8541-649DC0E3A9E0}" destId="{764D092A-6887-4E80-A239-1C745333A0FC}" srcOrd="2" destOrd="0" parTransId="{49073300-7CE7-4FF1-A44B-133B11B6C192}" sibTransId="{732712AB-20BF-43BE-93E7-71B8EA12649D}"/>
    <dgm:cxn modelId="{FB91DB45-54AE-4322-B687-AAECA99ED0E8}" type="presOf" srcId="{732712AB-20BF-43BE-93E7-71B8EA12649D}" destId="{A8A400D2-58BA-44A5-92FE-15D4397DC39B}" srcOrd="0" destOrd="0" presId="urn:microsoft.com/office/officeart/2005/8/layout/process1"/>
    <dgm:cxn modelId="{3193C26B-374F-4063-94A6-3729FA42807D}" type="presOf" srcId="{F9E86A69-2317-41DC-BC4E-874D7B62C4B7}" destId="{889DE09F-DA90-479A-97D5-FAF842A7CC10}" srcOrd="1" destOrd="0" presId="urn:microsoft.com/office/officeart/2005/8/layout/process1"/>
    <dgm:cxn modelId="{3186134F-CF42-4642-890E-D4F489BE8B01}" type="presOf" srcId="{00941176-79B3-4BB4-AB8D-408D8ED58D12}" destId="{2F94D830-44F5-4144-9326-F4DD848BC757}" srcOrd="0" destOrd="0" presId="urn:microsoft.com/office/officeart/2005/8/layout/process1"/>
    <dgm:cxn modelId="{B5F23876-EB6D-4719-B217-055A73BB0459}" type="presOf" srcId="{7F32DCB0-028F-4AE8-8541-649DC0E3A9E0}" destId="{90418EBE-5639-4E53-A944-DF8BE8296DBA}" srcOrd="0" destOrd="0" presId="urn:microsoft.com/office/officeart/2005/8/layout/process1"/>
    <dgm:cxn modelId="{7F565279-A5E2-4032-9449-FAD6E5F33660}" type="presOf" srcId="{D73D65E3-0CAB-4149-BD77-F0083759BBA2}" destId="{C1965850-98E8-42ED-B96A-A49DF2996CDE}" srcOrd="0" destOrd="0" presId="urn:microsoft.com/office/officeart/2005/8/layout/process1"/>
    <dgm:cxn modelId="{9D185359-11F9-4FF4-A208-A49787D539AD}" type="presOf" srcId="{413A3E43-7EF4-4263-950B-9E977B00EE60}" destId="{698BBD2F-3A84-4BC8-B629-DE930F9499FB}" srcOrd="0" destOrd="0" presId="urn:microsoft.com/office/officeart/2005/8/layout/process1"/>
    <dgm:cxn modelId="{D7FB0A84-98C6-4051-8DDE-E2A4F4A4EF5E}" srcId="{7F32DCB0-028F-4AE8-8541-649DC0E3A9E0}" destId="{8006AEAC-932A-4D4B-B9D6-2D32EE78C5E1}" srcOrd="4" destOrd="0" parTransId="{2EBFBF90-A03A-4A35-AC46-AE18BDC1C29D}" sibTransId="{42A1E55A-68B9-4F17-8EB7-508682A87956}"/>
    <dgm:cxn modelId="{0C182084-E8F0-4CDD-A50C-EAEF969AC124}" type="presOf" srcId="{732712AB-20BF-43BE-93E7-71B8EA12649D}" destId="{C48A2F7C-9C8D-44EA-8DA4-DA54E944062E}" srcOrd="1" destOrd="0" presId="urn:microsoft.com/office/officeart/2005/8/layout/process1"/>
    <dgm:cxn modelId="{25E8B28C-5DBB-4111-AD97-6304D936A9BD}" srcId="{7F32DCB0-028F-4AE8-8541-649DC0E3A9E0}" destId="{413A3E43-7EF4-4263-950B-9E977B00EE60}" srcOrd="0" destOrd="0" parTransId="{C1613605-E385-41F5-A837-CF00183C2A55}" sibTransId="{F9E86A69-2317-41DC-BC4E-874D7B62C4B7}"/>
    <dgm:cxn modelId="{1C9BFA9D-6BA0-4FFE-B904-C487533F74A8}" type="presOf" srcId="{764D092A-6887-4E80-A239-1C745333A0FC}" destId="{5AD05778-410E-4555-87CE-5E5C51F163F6}" srcOrd="0" destOrd="0" presId="urn:microsoft.com/office/officeart/2005/8/layout/process1"/>
    <dgm:cxn modelId="{635A4EB7-B8D7-4F8B-8786-F1FEFE3ACA4D}" type="presOf" srcId="{D1DD18E1-1429-4F23-993D-CF23C2D6122E}" destId="{0831154F-1784-4949-8AB4-4315111A4876}" srcOrd="0" destOrd="0" presId="urn:microsoft.com/office/officeart/2005/8/layout/process1"/>
    <dgm:cxn modelId="{893F3AC5-0B04-4B51-8DAA-4C41F8B5A76A}" srcId="{7F32DCB0-028F-4AE8-8541-649DC0E3A9E0}" destId="{D73D65E3-0CAB-4149-BD77-F0083759BBA2}" srcOrd="3" destOrd="0" parTransId="{BC25AD8C-AFEA-4E4F-8884-BBA73A9EF4FE}" sibTransId="{77D83452-67B4-4107-8A1C-CC653E3E4050}"/>
    <dgm:cxn modelId="{81A8ACD2-74E5-4F2C-9BF8-5A322D7DD3D2}" type="presOf" srcId="{BE9E2DBF-E605-4AB7-9748-4998CB0C6721}" destId="{27004FB1-EB8B-42B7-9B97-9F9DA76DBE76}" srcOrd="0" destOrd="0" presId="urn:microsoft.com/office/officeart/2005/8/layout/process1"/>
    <dgm:cxn modelId="{FED791D9-AA06-4FC1-8B3E-7F269F7563A0}" type="presOf" srcId="{B3446192-E49F-4030-ADEA-9870A6C37172}" destId="{BE63A132-7BF5-4CF4-A7F3-852F398DCFD4}" srcOrd="0" destOrd="0" presId="urn:microsoft.com/office/officeart/2005/8/layout/process1"/>
    <dgm:cxn modelId="{F63125E7-E724-47D2-B145-8703DD39CDEB}" srcId="{7F32DCB0-028F-4AE8-8541-649DC0E3A9E0}" destId="{D1DD18E1-1429-4F23-993D-CF23C2D6122E}" srcOrd="5" destOrd="0" parTransId="{95EBD863-ACF4-49DA-9713-F8D2D2B3CAFA}" sibTransId="{671BE790-0511-45E4-8F97-94C4C6D86092}"/>
    <dgm:cxn modelId="{B7491AF4-372D-4BE8-98EC-BEDE637E127B}" type="presOf" srcId="{42A1E55A-68B9-4F17-8EB7-508682A87956}" destId="{598C2270-FBB2-4C80-966B-4DE0485391F3}" srcOrd="1" destOrd="0" presId="urn:microsoft.com/office/officeart/2005/8/layout/process1"/>
    <dgm:cxn modelId="{76225AF6-D232-40B5-B24C-CD80001B9239}" type="presOf" srcId="{671BE790-0511-45E4-8F97-94C4C6D86092}" destId="{479C83C2-CE6E-4346-9CDD-611033C1929B}" srcOrd="0" destOrd="0" presId="urn:microsoft.com/office/officeart/2005/8/layout/process1"/>
    <dgm:cxn modelId="{640A9AFF-6B10-4549-A689-0AA24F0595FE}" type="presOf" srcId="{8006AEAC-932A-4D4B-B9D6-2D32EE78C5E1}" destId="{B53C8482-C902-44F5-8F03-6F5FE01F33C5}" srcOrd="0" destOrd="0" presId="urn:microsoft.com/office/officeart/2005/8/layout/process1"/>
    <dgm:cxn modelId="{C304B5D5-99CC-4FF5-9EBC-F806D5AE9994}" type="presParOf" srcId="{90418EBE-5639-4E53-A944-DF8BE8296DBA}" destId="{698BBD2F-3A84-4BC8-B629-DE930F9499FB}" srcOrd="0" destOrd="0" presId="urn:microsoft.com/office/officeart/2005/8/layout/process1"/>
    <dgm:cxn modelId="{008C28BD-B73F-49A5-A56B-1E5E7E5E5F0C}" type="presParOf" srcId="{90418EBE-5639-4E53-A944-DF8BE8296DBA}" destId="{CF802F24-6BB4-41ED-AA04-64A34746079F}" srcOrd="1" destOrd="0" presId="urn:microsoft.com/office/officeart/2005/8/layout/process1"/>
    <dgm:cxn modelId="{93F7E7E8-9632-4C7F-8AC6-994982C5F8EB}" type="presParOf" srcId="{CF802F24-6BB4-41ED-AA04-64A34746079F}" destId="{889DE09F-DA90-479A-97D5-FAF842A7CC10}" srcOrd="0" destOrd="0" presId="urn:microsoft.com/office/officeart/2005/8/layout/process1"/>
    <dgm:cxn modelId="{73ABA9B1-0571-4051-A147-0A1C81F3D582}" type="presParOf" srcId="{90418EBE-5639-4E53-A944-DF8BE8296DBA}" destId="{27004FB1-EB8B-42B7-9B97-9F9DA76DBE76}" srcOrd="2" destOrd="0" presId="urn:microsoft.com/office/officeart/2005/8/layout/process1"/>
    <dgm:cxn modelId="{F0E23665-F6B6-4916-BCC7-17B5BCE5EBAA}" type="presParOf" srcId="{90418EBE-5639-4E53-A944-DF8BE8296DBA}" destId="{2F94D830-44F5-4144-9326-F4DD848BC757}" srcOrd="3" destOrd="0" presId="urn:microsoft.com/office/officeart/2005/8/layout/process1"/>
    <dgm:cxn modelId="{7BA73AEF-4367-42C2-B705-B6A76448D15B}" type="presParOf" srcId="{2F94D830-44F5-4144-9326-F4DD848BC757}" destId="{6BAACED1-A5EF-404E-9DBA-7E535BE633F0}" srcOrd="0" destOrd="0" presId="urn:microsoft.com/office/officeart/2005/8/layout/process1"/>
    <dgm:cxn modelId="{0E8A67EB-B618-4B54-A218-5876F66C8195}" type="presParOf" srcId="{90418EBE-5639-4E53-A944-DF8BE8296DBA}" destId="{5AD05778-410E-4555-87CE-5E5C51F163F6}" srcOrd="4" destOrd="0" presId="urn:microsoft.com/office/officeart/2005/8/layout/process1"/>
    <dgm:cxn modelId="{1D632853-C0C4-4440-A100-50CC46B9300A}" type="presParOf" srcId="{90418EBE-5639-4E53-A944-DF8BE8296DBA}" destId="{A8A400D2-58BA-44A5-92FE-15D4397DC39B}" srcOrd="5" destOrd="0" presId="urn:microsoft.com/office/officeart/2005/8/layout/process1"/>
    <dgm:cxn modelId="{1F2544E5-6470-4351-B73C-3B3DC1B6CB95}" type="presParOf" srcId="{A8A400D2-58BA-44A5-92FE-15D4397DC39B}" destId="{C48A2F7C-9C8D-44EA-8DA4-DA54E944062E}" srcOrd="0" destOrd="0" presId="urn:microsoft.com/office/officeart/2005/8/layout/process1"/>
    <dgm:cxn modelId="{CE1B3195-B859-41D8-9FDA-E4F4FB114D60}" type="presParOf" srcId="{90418EBE-5639-4E53-A944-DF8BE8296DBA}" destId="{C1965850-98E8-42ED-B96A-A49DF2996CDE}" srcOrd="6" destOrd="0" presId="urn:microsoft.com/office/officeart/2005/8/layout/process1"/>
    <dgm:cxn modelId="{63C07482-828C-49C2-B87A-455BAC3C0B4E}" type="presParOf" srcId="{90418EBE-5639-4E53-A944-DF8BE8296DBA}" destId="{7AECF1C1-0EC1-4D96-9932-3607C846A60E}" srcOrd="7" destOrd="0" presId="urn:microsoft.com/office/officeart/2005/8/layout/process1"/>
    <dgm:cxn modelId="{C360E852-29F4-4036-9BD3-B943B83EA30F}" type="presParOf" srcId="{7AECF1C1-0EC1-4D96-9932-3607C846A60E}" destId="{DF74ED1A-0B2F-4B16-A5BB-3965356F7517}" srcOrd="0" destOrd="0" presId="urn:microsoft.com/office/officeart/2005/8/layout/process1"/>
    <dgm:cxn modelId="{38ED65A7-F158-4B9C-AE73-63E2E3CA7676}" type="presParOf" srcId="{90418EBE-5639-4E53-A944-DF8BE8296DBA}" destId="{B53C8482-C902-44F5-8F03-6F5FE01F33C5}" srcOrd="8" destOrd="0" presId="urn:microsoft.com/office/officeart/2005/8/layout/process1"/>
    <dgm:cxn modelId="{56370092-ABF4-4F5F-B37A-F27A3AEC61E2}" type="presParOf" srcId="{90418EBE-5639-4E53-A944-DF8BE8296DBA}" destId="{F3300C48-DE07-481D-A8B4-58A965BC1083}" srcOrd="9" destOrd="0" presId="urn:microsoft.com/office/officeart/2005/8/layout/process1"/>
    <dgm:cxn modelId="{43FD4707-F6EE-4506-828D-6C7869537407}" type="presParOf" srcId="{F3300C48-DE07-481D-A8B4-58A965BC1083}" destId="{598C2270-FBB2-4C80-966B-4DE0485391F3}" srcOrd="0" destOrd="0" presId="urn:microsoft.com/office/officeart/2005/8/layout/process1"/>
    <dgm:cxn modelId="{59AE6133-9160-4365-B011-D7E918E37145}" type="presParOf" srcId="{90418EBE-5639-4E53-A944-DF8BE8296DBA}" destId="{0831154F-1784-4949-8AB4-4315111A4876}" srcOrd="10" destOrd="0" presId="urn:microsoft.com/office/officeart/2005/8/layout/process1"/>
    <dgm:cxn modelId="{1E9DEA42-1387-47FE-968A-B7A7D0B7BACD}" type="presParOf" srcId="{90418EBE-5639-4E53-A944-DF8BE8296DBA}" destId="{479C83C2-CE6E-4346-9CDD-611033C1929B}" srcOrd="11" destOrd="0" presId="urn:microsoft.com/office/officeart/2005/8/layout/process1"/>
    <dgm:cxn modelId="{0EA958AF-BC8F-4770-BBD8-8C70924B53D0}" type="presParOf" srcId="{479C83C2-CE6E-4346-9CDD-611033C1929B}" destId="{730E3C49-F058-4C54-B78A-860ABFBA01C0}" srcOrd="0" destOrd="0" presId="urn:microsoft.com/office/officeart/2005/8/layout/process1"/>
    <dgm:cxn modelId="{F7D0ED26-FCE6-45C1-941C-AB784A6454FC}" type="presParOf" srcId="{90418EBE-5639-4E53-A944-DF8BE8296DBA}" destId="{BE63A132-7BF5-4CF4-A7F3-852F398DCFD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D6641-A710-4CC8-89D1-7ECB639D4B6D}">
      <dsp:nvSpPr>
        <dsp:cNvPr id="0" name=""/>
        <dsp:cNvSpPr/>
      </dsp:nvSpPr>
      <dsp:spPr>
        <a:xfrm>
          <a:off x="3166"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 Input Text</a:t>
          </a:r>
        </a:p>
      </dsp:txBody>
      <dsp:txXfrm>
        <a:off x="28189" y="1858453"/>
        <a:ext cx="1149024" cy="804292"/>
      </dsp:txXfrm>
    </dsp:sp>
    <dsp:sp modelId="{D6479CA9-802E-4F4A-A3DC-58F64A7A403C}">
      <dsp:nvSpPr>
        <dsp:cNvPr id="0" name=""/>
        <dsp:cNvSpPr/>
      </dsp:nvSpPr>
      <dsp:spPr>
        <a:xfrm>
          <a:off x="1322144"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1322144" y="2171389"/>
        <a:ext cx="177942" cy="178421"/>
      </dsp:txXfrm>
    </dsp:sp>
    <dsp:sp modelId="{AA6A4182-F131-40E1-8FE4-56E15CF21589}">
      <dsp:nvSpPr>
        <dsp:cNvPr id="0" name=""/>
        <dsp:cNvSpPr/>
      </dsp:nvSpPr>
      <dsp:spPr>
        <a:xfrm>
          <a:off x="1681865"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Tokenizer</a:t>
          </a:r>
        </a:p>
      </dsp:txBody>
      <dsp:txXfrm>
        <a:off x="1706888" y="1858453"/>
        <a:ext cx="1149024" cy="804292"/>
      </dsp:txXfrm>
    </dsp:sp>
    <dsp:sp modelId="{442DCB73-CD17-414A-89CC-ECD13308AEF1}">
      <dsp:nvSpPr>
        <dsp:cNvPr id="0" name=""/>
        <dsp:cNvSpPr/>
      </dsp:nvSpPr>
      <dsp:spPr>
        <a:xfrm>
          <a:off x="3000843"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3000843" y="2171389"/>
        <a:ext cx="177942" cy="178421"/>
      </dsp:txXfrm>
    </dsp:sp>
    <dsp:sp modelId="{94F4F4E7-C80A-4F0B-9A25-04D6C83B1508}">
      <dsp:nvSpPr>
        <dsp:cNvPr id="0" name=""/>
        <dsp:cNvSpPr/>
      </dsp:nvSpPr>
      <dsp:spPr>
        <a:xfrm>
          <a:off x="3360565"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Vocabulary</a:t>
          </a:r>
        </a:p>
      </dsp:txBody>
      <dsp:txXfrm>
        <a:off x="3385588" y="1858453"/>
        <a:ext cx="1149024" cy="804292"/>
      </dsp:txXfrm>
    </dsp:sp>
    <dsp:sp modelId="{3DB4BAE0-5794-4A55-B1E1-0B0955C49285}">
      <dsp:nvSpPr>
        <dsp:cNvPr id="0" name=""/>
        <dsp:cNvSpPr/>
      </dsp:nvSpPr>
      <dsp:spPr>
        <a:xfrm>
          <a:off x="4679543"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4679543" y="2171389"/>
        <a:ext cx="177942" cy="178421"/>
      </dsp:txXfrm>
    </dsp:sp>
    <dsp:sp modelId="{E37F80DE-F9C8-47D4-855D-4FD0362B26BF}">
      <dsp:nvSpPr>
        <dsp:cNvPr id="0" name=""/>
        <dsp:cNvSpPr/>
      </dsp:nvSpPr>
      <dsp:spPr>
        <a:xfrm>
          <a:off x="5039264"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Embedding</a:t>
          </a:r>
        </a:p>
      </dsp:txBody>
      <dsp:txXfrm>
        <a:off x="5064287" y="1858453"/>
        <a:ext cx="1149024" cy="804292"/>
      </dsp:txXfrm>
    </dsp:sp>
    <dsp:sp modelId="{96E214E2-2AE8-407B-8822-22EA86A48C2D}">
      <dsp:nvSpPr>
        <dsp:cNvPr id="0" name=""/>
        <dsp:cNvSpPr/>
      </dsp:nvSpPr>
      <dsp:spPr>
        <a:xfrm>
          <a:off x="6358242"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6358242" y="2171389"/>
        <a:ext cx="177942" cy="178421"/>
      </dsp:txXfrm>
    </dsp:sp>
    <dsp:sp modelId="{4B183FF3-5775-4880-83E0-A93B8AE53B75}">
      <dsp:nvSpPr>
        <dsp:cNvPr id="0" name=""/>
        <dsp:cNvSpPr/>
      </dsp:nvSpPr>
      <dsp:spPr>
        <a:xfrm>
          <a:off x="6717963"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 LSTM</a:t>
          </a:r>
        </a:p>
      </dsp:txBody>
      <dsp:txXfrm>
        <a:off x="6742986" y="1858453"/>
        <a:ext cx="1149024" cy="804292"/>
      </dsp:txXfrm>
    </dsp:sp>
    <dsp:sp modelId="{D988F519-0894-48DD-AABB-83FB068E9FA2}">
      <dsp:nvSpPr>
        <dsp:cNvPr id="0" name=""/>
        <dsp:cNvSpPr/>
      </dsp:nvSpPr>
      <dsp:spPr>
        <a:xfrm>
          <a:off x="8036941"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8036941" y="2171389"/>
        <a:ext cx="177942" cy="178421"/>
      </dsp:txXfrm>
    </dsp:sp>
    <dsp:sp modelId="{2C01B084-1556-409A-A511-2EED70C0F048}">
      <dsp:nvSpPr>
        <dsp:cNvPr id="0" name=""/>
        <dsp:cNvSpPr/>
      </dsp:nvSpPr>
      <dsp:spPr>
        <a:xfrm>
          <a:off x="8396663"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 Fully Connected</a:t>
          </a:r>
        </a:p>
      </dsp:txBody>
      <dsp:txXfrm>
        <a:off x="8421686" y="1858453"/>
        <a:ext cx="1149024" cy="804292"/>
      </dsp:txXfrm>
    </dsp:sp>
    <dsp:sp modelId="{C807EB25-F654-4D87-98CC-3DB73DC331F5}">
      <dsp:nvSpPr>
        <dsp:cNvPr id="0" name=""/>
        <dsp:cNvSpPr/>
      </dsp:nvSpPr>
      <dsp:spPr>
        <a:xfrm>
          <a:off x="9715641" y="2111915"/>
          <a:ext cx="254203" cy="2973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9715641" y="2171389"/>
        <a:ext cx="177942" cy="178421"/>
      </dsp:txXfrm>
    </dsp:sp>
    <dsp:sp modelId="{E141E3F5-7226-4278-800B-C03C37633904}">
      <dsp:nvSpPr>
        <dsp:cNvPr id="0" name=""/>
        <dsp:cNvSpPr/>
      </dsp:nvSpPr>
      <dsp:spPr>
        <a:xfrm>
          <a:off x="10075362" y="1833430"/>
          <a:ext cx="1199070" cy="8543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endParaRPr lang="en-US" sz="1050" b="1" kern="1200" dirty="0"/>
        </a:p>
        <a:p>
          <a:pPr marL="0" lvl="0" indent="0" algn="ctr" defTabSz="466725">
            <a:lnSpc>
              <a:spcPct val="90000"/>
            </a:lnSpc>
            <a:spcBef>
              <a:spcPct val="0"/>
            </a:spcBef>
            <a:spcAft>
              <a:spcPct val="35000"/>
            </a:spcAft>
            <a:buNone/>
          </a:pPr>
          <a:r>
            <a:rPr lang="en-US" sz="1050" b="1" kern="1200" dirty="0"/>
            <a:t>Output </a:t>
          </a:r>
        </a:p>
        <a:p>
          <a:pPr marL="0" lvl="0" indent="0" algn="ctr" defTabSz="466725">
            <a:lnSpc>
              <a:spcPct val="90000"/>
            </a:lnSpc>
            <a:spcBef>
              <a:spcPct val="0"/>
            </a:spcBef>
            <a:spcAft>
              <a:spcPct val="35000"/>
            </a:spcAft>
            <a:buNone/>
          </a:pPr>
          <a:endParaRPr lang="en-US" sz="1050" b="1" kern="1200" dirty="0"/>
        </a:p>
        <a:p>
          <a:pPr marL="0" lvl="0" indent="0" algn="ctr" defTabSz="466725">
            <a:lnSpc>
              <a:spcPct val="90000"/>
            </a:lnSpc>
            <a:spcBef>
              <a:spcPct val="0"/>
            </a:spcBef>
            <a:spcAft>
              <a:spcPct val="35000"/>
            </a:spcAft>
            <a:buNone/>
          </a:pPr>
          <a:endParaRPr lang="en-US" sz="1050" b="1" kern="1200" dirty="0"/>
        </a:p>
      </dsp:txBody>
      <dsp:txXfrm>
        <a:off x="10100385" y="1858453"/>
        <a:ext cx="1149024" cy="804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BBD2F-3A84-4BC8-B629-DE930F9499FB}">
      <dsp:nvSpPr>
        <dsp:cNvPr id="0" name=""/>
        <dsp:cNvSpPr/>
      </dsp:nvSpPr>
      <dsp:spPr>
        <a:xfrm>
          <a:off x="33"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Input Text </a:t>
          </a:r>
        </a:p>
      </dsp:txBody>
      <dsp:txXfrm>
        <a:off x="30397" y="954723"/>
        <a:ext cx="1140858" cy="975992"/>
      </dsp:txXfrm>
    </dsp:sp>
    <dsp:sp modelId="{CF802F24-6BB4-41ED-AA04-64A34746079F}">
      <dsp:nvSpPr>
        <dsp:cNvPr id="0" name=""/>
        <dsp:cNvSpPr/>
      </dsp:nvSpPr>
      <dsp:spPr>
        <a:xfrm>
          <a:off x="1321779"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21779" y="1353322"/>
        <a:ext cx="178315" cy="178795"/>
      </dsp:txXfrm>
    </dsp:sp>
    <dsp:sp modelId="{27004FB1-EB8B-42B7-9B97-9F9DA76DBE76}">
      <dsp:nvSpPr>
        <dsp:cNvPr id="0" name=""/>
        <dsp:cNvSpPr/>
      </dsp:nvSpPr>
      <dsp:spPr>
        <a:xfrm>
          <a:off x="1682255"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Tokenizer </a:t>
          </a:r>
        </a:p>
      </dsp:txBody>
      <dsp:txXfrm>
        <a:off x="1712619" y="954723"/>
        <a:ext cx="1140858" cy="975992"/>
      </dsp:txXfrm>
    </dsp:sp>
    <dsp:sp modelId="{2F94D830-44F5-4144-9326-F4DD848BC757}">
      <dsp:nvSpPr>
        <dsp:cNvPr id="0" name=""/>
        <dsp:cNvSpPr/>
      </dsp:nvSpPr>
      <dsp:spPr>
        <a:xfrm>
          <a:off x="3004000"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04000" y="1353322"/>
        <a:ext cx="178315" cy="178795"/>
      </dsp:txXfrm>
    </dsp:sp>
    <dsp:sp modelId="{5AD05778-410E-4555-87CE-5E5C51F163F6}">
      <dsp:nvSpPr>
        <dsp:cNvPr id="0" name=""/>
        <dsp:cNvSpPr/>
      </dsp:nvSpPr>
      <dsp:spPr>
        <a:xfrm>
          <a:off x="3364477" y="924359"/>
          <a:ext cx="1392482"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Layer</a:t>
          </a:r>
        </a:p>
      </dsp:txBody>
      <dsp:txXfrm>
        <a:off x="3394841" y="954723"/>
        <a:ext cx="1331754" cy="975992"/>
      </dsp:txXfrm>
    </dsp:sp>
    <dsp:sp modelId="{A8A400D2-58BA-44A5-92FE-15D4397DC39B}">
      <dsp:nvSpPr>
        <dsp:cNvPr id="0" name=""/>
        <dsp:cNvSpPr/>
      </dsp:nvSpPr>
      <dsp:spPr>
        <a:xfrm>
          <a:off x="4877118"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77118" y="1353322"/>
        <a:ext cx="178315" cy="178795"/>
      </dsp:txXfrm>
    </dsp:sp>
    <dsp:sp modelId="{C1965850-98E8-42ED-B96A-A49DF2996CDE}">
      <dsp:nvSpPr>
        <dsp:cNvPr id="0" name=""/>
        <dsp:cNvSpPr/>
      </dsp:nvSpPr>
      <dsp:spPr>
        <a:xfrm>
          <a:off x="5237594"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CNN</a:t>
          </a:r>
        </a:p>
      </dsp:txBody>
      <dsp:txXfrm>
        <a:off x="5267958" y="954723"/>
        <a:ext cx="1140858" cy="975992"/>
      </dsp:txXfrm>
    </dsp:sp>
    <dsp:sp modelId="{7AECF1C1-0EC1-4D96-9932-3607C846A60E}">
      <dsp:nvSpPr>
        <dsp:cNvPr id="0" name=""/>
        <dsp:cNvSpPr/>
      </dsp:nvSpPr>
      <dsp:spPr>
        <a:xfrm>
          <a:off x="6559340"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59340" y="1353322"/>
        <a:ext cx="178315" cy="178795"/>
      </dsp:txXfrm>
    </dsp:sp>
    <dsp:sp modelId="{B53C8482-C902-44F5-8F03-6F5FE01F33C5}">
      <dsp:nvSpPr>
        <dsp:cNvPr id="0" name=""/>
        <dsp:cNvSpPr/>
      </dsp:nvSpPr>
      <dsp:spPr>
        <a:xfrm>
          <a:off x="6919816"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 Pooling Layer</a:t>
          </a:r>
        </a:p>
      </dsp:txBody>
      <dsp:txXfrm>
        <a:off x="6950180" y="954723"/>
        <a:ext cx="1140858" cy="975992"/>
      </dsp:txXfrm>
    </dsp:sp>
    <dsp:sp modelId="{F3300C48-DE07-481D-A8B4-58A965BC1083}">
      <dsp:nvSpPr>
        <dsp:cNvPr id="0" name=""/>
        <dsp:cNvSpPr/>
      </dsp:nvSpPr>
      <dsp:spPr>
        <a:xfrm>
          <a:off x="8241561"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241561" y="1353322"/>
        <a:ext cx="178315" cy="178795"/>
      </dsp:txXfrm>
    </dsp:sp>
    <dsp:sp modelId="{0831154F-1784-4949-8AB4-4315111A4876}">
      <dsp:nvSpPr>
        <dsp:cNvPr id="0" name=""/>
        <dsp:cNvSpPr/>
      </dsp:nvSpPr>
      <dsp:spPr>
        <a:xfrm>
          <a:off x="8602037"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Fully Connected (output layer)</a:t>
          </a:r>
        </a:p>
      </dsp:txBody>
      <dsp:txXfrm>
        <a:off x="8632401" y="954723"/>
        <a:ext cx="1140858" cy="975992"/>
      </dsp:txXfrm>
    </dsp:sp>
    <dsp:sp modelId="{479C83C2-CE6E-4346-9CDD-611033C1929B}">
      <dsp:nvSpPr>
        <dsp:cNvPr id="0" name=""/>
        <dsp:cNvSpPr/>
      </dsp:nvSpPr>
      <dsp:spPr>
        <a:xfrm>
          <a:off x="9923783" y="1293723"/>
          <a:ext cx="254736" cy="2979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23783" y="1353322"/>
        <a:ext cx="178315" cy="178795"/>
      </dsp:txXfrm>
    </dsp:sp>
    <dsp:sp modelId="{BE63A132-7BF5-4CF4-A7F3-852F398DCFD4}">
      <dsp:nvSpPr>
        <dsp:cNvPr id="0" name=""/>
        <dsp:cNvSpPr/>
      </dsp:nvSpPr>
      <dsp:spPr>
        <a:xfrm>
          <a:off x="10284259" y="924359"/>
          <a:ext cx="1201586" cy="1036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Softmax</a:t>
          </a:r>
          <a:r>
            <a:rPr lang="en-US" sz="1600" kern="1200" dirty="0"/>
            <a:t> Output</a:t>
          </a:r>
        </a:p>
      </dsp:txBody>
      <dsp:txXfrm>
        <a:off x="10314623" y="954723"/>
        <a:ext cx="1140858" cy="975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BBD2F-3A84-4BC8-B629-DE930F9499FB}">
      <dsp:nvSpPr>
        <dsp:cNvPr id="0" name=""/>
        <dsp:cNvSpPr/>
      </dsp:nvSpPr>
      <dsp:spPr>
        <a:xfrm>
          <a:off x="346" y="683885"/>
          <a:ext cx="140769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Input Text </a:t>
          </a:r>
        </a:p>
      </dsp:txBody>
      <dsp:txXfrm>
        <a:off x="41576" y="725115"/>
        <a:ext cx="1325233" cy="1435209"/>
      </dsp:txXfrm>
    </dsp:sp>
    <dsp:sp modelId="{CF802F24-6BB4-41ED-AA04-64A34746079F}">
      <dsp:nvSpPr>
        <dsp:cNvPr id="0" name=""/>
        <dsp:cNvSpPr/>
      </dsp:nvSpPr>
      <dsp:spPr>
        <a:xfrm>
          <a:off x="1548809" y="1268166"/>
          <a:ext cx="298430" cy="3491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48809" y="1337987"/>
        <a:ext cx="208901" cy="209465"/>
      </dsp:txXfrm>
    </dsp:sp>
    <dsp:sp modelId="{27004FB1-EB8B-42B7-9B97-9F9DA76DBE76}">
      <dsp:nvSpPr>
        <dsp:cNvPr id="0" name=""/>
        <dsp:cNvSpPr/>
      </dsp:nvSpPr>
      <dsp:spPr>
        <a:xfrm>
          <a:off x="1971117" y="683885"/>
          <a:ext cx="140769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Tokenizer </a:t>
          </a:r>
        </a:p>
      </dsp:txBody>
      <dsp:txXfrm>
        <a:off x="2012347" y="725115"/>
        <a:ext cx="1325233" cy="1435209"/>
      </dsp:txXfrm>
    </dsp:sp>
    <dsp:sp modelId="{2F94D830-44F5-4144-9326-F4DD848BC757}">
      <dsp:nvSpPr>
        <dsp:cNvPr id="0" name=""/>
        <dsp:cNvSpPr/>
      </dsp:nvSpPr>
      <dsp:spPr>
        <a:xfrm>
          <a:off x="3519579" y="1268166"/>
          <a:ext cx="298430" cy="3491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19579" y="1337987"/>
        <a:ext cx="208901" cy="209465"/>
      </dsp:txXfrm>
    </dsp:sp>
    <dsp:sp modelId="{5AD05778-410E-4555-87CE-5E5C51F163F6}">
      <dsp:nvSpPr>
        <dsp:cNvPr id="0" name=""/>
        <dsp:cNvSpPr/>
      </dsp:nvSpPr>
      <dsp:spPr>
        <a:xfrm>
          <a:off x="3941887" y="683885"/>
          <a:ext cx="163133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Embedding Layer</a:t>
          </a:r>
        </a:p>
      </dsp:txBody>
      <dsp:txXfrm>
        <a:off x="3986338" y="728336"/>
        <a:ext cx="1542431" cy="1428767"/>
      </dsp:txXfrm>
    </dsp:sp>
    <dsp:sp modelId="{A8A400D2-58BA-44A5-92FE-15D4397DC39B}">
      <dsp:nvSpPr>
        <dsp:cNvPr id="0" name=""/>
        <dsp:cNvSpPr/>
      </dsp:nvSpPr>
      <dsp:spPr>
        <a:xfrm>
          <a:off x="5713990" y="1268166"/>
          <a:ext cx="298430" cy="3491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713990" y="1337987"/>
        <a:ext cx="208901" cy="209465"/>
      </dsp:txXfrm>
    </dsp:sp>
    <dsp:sp modelId="{C1965850-98E8-42ED-B96A-A49DF2996CDE}">
      <dsp:nvSpPr>
        <dsp:cNvPr id="0" name=""/>
        <dsp:cNvSpPr/>
      </dsp:nvSpPr>
      <dsp:spPr>
        <a:xfrm>
          <a:off x="6136298" y="683885"/>
          <a:ext cx="140769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Bi-LSTM Layer</a:t>
          </a:r>
        </a:p>
      </dsp:txBody>
      <dsp:txXfrm>
        <a:off x="6177528" y="725115"/>
        <a:ext cx="1325233" cy="1435209"/>
      </dsp:txXfrm>
    </dsp:sp>
    <dsp:sp modelId="{7AECF1C1-0EC1-4D96-9932-3607C846A60E}">
      <dsp:nvSpPr>
        <dsp:cNvPr id="0" name=""/>
        <dsp:cNvSpPr/>
      </dsp:nvSpPr>
      <dsp:spPr>
        <a:xfrm>
          <a:off x="7684761" y="1268166"/>
          <a:ext cx="298430" cy="3491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84761" y="1337987"/>
        <a:ext cx="208901" cy="209465"/>
      </dsp:txXfrm>
    </dsp:sp>
    <dsp:sp modelId="{B53C8482-C902-44F5-8F03-6F5FE01F33C5}">
      <dsp:nvSpPr>
        <dsp:cNvPr id="0" name=""/>
        <dsp:cNvSpPr/>
      </dsp:nvSpPr>
      <dsp:spPr>
        <a:xfrm>
          <a:off x="8107069" y="683885"/>
          <a:ext cx="140769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Fully Connected</a:t>
          </a:r>
        </a:p>
      </dsp:txBody>
      <dsp:txXfrm>
        <a:off x="8148299" y="725115"/>
        <a:ext cx="1325233" cy="1435209"/>
      </dsp:txXfrm>
    </dsp:sp>
    <dsp:sp modelId="{F3300C48-DE07-481D-A8B4-58A965BC1083}">
      <dsp:nvSpPr>
        <dsp:cNvPr id="0" name=""/>
        <dsp:cNvSpPr/>
      </dsp:nvSpPr>
      <dsp:spPr>
        <a:xfrm>
          <a:off x="9655532" y="1268166"/>
          <a:ext cx="298430" cy="3491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655532" y="1337987"/>
        <a:ext cx="208901" cy="209465"/>
      </dsp:txXfrm>
    </dsp:sp>
    <dsp:sp modelId="{BE63A132-7BF5-4CF4-A7F3-852F398DCFD4}">
      <dsp:nvSpPr>
        <dsp:cNvPr id="0" name=""/>
        <dsp:cNvSpPr/>
      </dsp:nvSpPr>
      <dsp:spPr>
        <a:xfrm>
          <a:off x="10077840" y="683885"/>
          <a:ext cx="1407693" cy="15176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Output (Predicted Class Label)</a:t>
          </a:r>
        </a:p>
        <a:p>
          <a:pPr marL="0" lvl="0" indent="0" algn="ctr" defTabSz="800100">
            <a:lnSpc>
              <a:spcPct val="90000"/>
            </a:lnSpc>
            <a:spcBef>
              <a:spcPct val="0"/>
            </a:spcBef>
            <a:spcAft>
              <a:spcPct val="35000"/>
            </a:spcAft>
            <a:buNone/>
          </a:pPr>
          <a:endParaRPr lang="en-US" sz="1800" kern="1200" dirty="0"/>
        </a:p>
      </dsp:txBody>
      <dsp:txXfrm>
        <a:off x="10119070" y="725115"/>
        <a:ext cx="1325233" cy="14352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BBD2F-3A84-4BC8-B629-DE930F9499FB}">
      <dsp:nvSpPr>
        <dsp:cNvPr id="0" name=""/>
        <dsp:cNvSpPr/>
      </dsp:nvSpPr>
      <dsp:spPr>
        <a:xfrm>
          <a:off x="34"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Input Text </a:t>
          </a:r>
        </a:p>
      </dsp:txBody>
      <dsp:txXfrm>
        <a:off x="21799" y="1227539"/>
        <a:ext cx="1194991" cy="699583"/>
      </dsp:txXfrm>
    </dsp:sp>
    <dsp:sp modelId="{CF802F24-6BB4-41ED-AA04-64A34746079F}">
      <dsp:nvSpPr>
        <dsp:cNvPr id="0" name=""/>
        <dsp:cNvSpPr/>
      </dsp:nvSpPr>
      <dsp:spPr>
        <a:xfrm>
          <a:off x="1362409"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62409" y="1485185"/>
        <a:ext cx="183796" cy="184291"/>
      </dsp:txXfrm>
    </dsp:sp>
    <dsp:sp modelId="{27004FB1-EB8B-42B7-9B97-9F9DA76DBE76}">
      <dsp:nvSpPr>
        <dsp:cNvPr id="0" name=""/>
        <dsp:cNvSpPr/>
      </dsp:nvSpPr>
      <dsp:spPr>
        <a:xfrm>
          <a:off x="1733965"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Clean Text</a:t>
          </a:r>
        </a:p>
      </dsp:txBody>
      <dsp:txXfrm>
        <a:off x="1755730" y="1227539"/>
        <a:ext cx="1194991" cy="699583"/>
      </dsp:txXfrm>
    </dsp:sp>
    <dsp:sp modelId="{2F94D830-44F5-4144-9326-F4DD848BC757}">
      <dsp:nvSpPr>
        <dsp:cNvPr id="0" name=""/>
        <dsp:cNvSpPr/>
      </dsp:nvSpPr>
      <dsp:spPr>
        <a:xfrm>
          <a:off x="3096339"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96339" y="1485185"/>
        <a:ext cx="183796" cy="184291"/>
      </dsp:txXfrm>
    </dsp:sp>
    <dsp:sp modelId="{5AD05778-410E-4555-87CE-5E5C51F163F6}">
      <dsp:nvSpPr>
        <dsp:cNvPr id="0" name=""/>
        <dsp:cNvSpPr/>
      </dsp:nvSpPr>
      <dsp:spPr>
        <a:xfrm>
          <a:off x="3467896" y="1205774"/>
          <a:ext cx="1435285"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Tokenize Text</a:t>
          </a:r>
        </a:p>
      </dsp:txBody>
      <dsp:txXfrm>
        <a:off x="3489661" y="1227539"/>
        <a:ext cx="1391755" cy="699583"/>
      </dsp:txXfrm>
    </dsp:sp>
    <dsp:sp modelId="{A8A400D2-58BA-44A5-92FE-15D4397DC39B}">
      <dsp:nvSpPr>
        <dsp:cNvPr id="0" name=""/>
        <dsp:cNvSpPr/>
      </dsp:nvSpPr>
      <dsp:spPr>
        <a:xfrm>
          <a:off x="5027034"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27034" y="1485185"/>
        <a:ext cx="183796" cy="184291"/>
      </dsp:txXfrm>
    </dsp:sp>
    <dsp:sp modelId="{C1965850-98E8-42ED-B96A-A49DF2996CDE}">
      <dsp:nvSpPr>
        <dsp:cNvPr id="0" name=""/>
        <dsp:cNvSpPr/>
      </dsp:nvSpPr>
      <dsp:spPr>
        <a:xfrm>
          <a:off x="5398591"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BERT K-Fold CV</a:t>
          </a:r>
        </a:p>
      </dsp:txBody>
      <dsp:txXfrm>
        <a:off x="5420356" y="1227539"/>
        <a:ext cx="1194991" cy="699583"/>
      </dsp:txXfrm>
    </dsp:sp>
    <dsp:sp modelId="{7AECF1C1-0EC1-4D96-9932-3607C846A60E}">
      <dsp:nvSpPr>
        <dsp:cNvPr id="0" name=""/>
        <dsp:cNvSpPr/>
      </dsp:nvSpPr>
      <dsp:spPr>
        <a:xfrm>
          <a:off x="6760965"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760965" y="1485185"/>
        <a:ext cx="183796" cy="184291"/>
      </dsp:txXfrm>
    </dsp:sp>
    <dsp:sp modelId="{B53C8482-C902-44F5-8F03-6F5FE01F33C5}">
      <dsp:nvSpPr>
        <dsp:cNvPr id="0" name=""/>
        <dsp:cNvSpPr/>
      </dsp:nvSpPr>
      <dsp:spPr>
        <a:xfrm>
          <a:off x="7132521"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Pooling Layer </a:t>
          </a:r>
        </a:p>
      </dsp:txBody>
      <dsp:txXfrm>
        <a:off x="7154286" y="1227539"/>
        <a:ext cx="1194991" cy="699583"/>
      </dsp:txXfrm>
    </dsp:sp>
    <dsp:sp modelId="{F3300C48-DE07-481D-A8B4-58A965BC1083}">
      <dsp:nvSpPr>
        <dsp:cNvPr id="0" name=""/>
        <dsp:cNvSpPr/>
      </dsp:nvSpPr>
      <dsp:spPr>
        <a:xfrm>
          <a:off x="8494895"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494895" y="1485185"/>
        <a:ext cx="183796" cy="184291"/>
      </dsp:txXfrm>
    </dsp:sp>
    <dsp:sp modelId="{0831154F-1784-4949-8AB4-4315111A4876}">
      <dsp:nvSpPr>
        <dsp:cNvPr id="0" name=""/>
        <dsp:cNvSpPr/>
      </dsp:nvSpPr>
      <dsp:spPr>
        <a:xfrm>
          <a:off x="8866452"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Classification</a:t>
          </a:r>
        </a:p>
      </dsp:txBody>
      <dsp:txXfrm>
        <a:off x="8888217" y="1227539"/>
        <a:ext cx="1194991" cy="699583"/>
      </dsp:txXfrm>
    </dsp:sp>
    <dsp:sp modelId="{479C83C2-CE6E-4346-9CDD-611033C1929B}">
      <dsp:nvSpPr>
        <dsp:cNvPr id="0" name=""/>
        <dsp:cNvSpPr/>
      </dsp:nvSpPr>
      <dsp:spPr>
        <a:xfrm>
          <a:off x="10228826" y="1423754"/>
          <a:ext cx="262566" cy="3071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228826" y="1485185"/>
        <a:ext cx="183796" cy="184291"/>
      </dsp:txXfrm>
    </dsp:sp>
    <dsp:sp modelId="{BE63A132-7BF5-4CF4-A7F3-852F398DCFD4}">
      <dsp:nvSpPr>
        <dsp:cNvPr id="0" name=""/>
        <dsp:cNvSpPr/>
      </dsp:nvSpPr>
      <dsp:spPr>
        <a:xfrm>
          <a:off x="10600383" y="1205774"/>
          <a:ext cx="1238521" cy="7431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Output</a:t>
          </a:r>
        </a:p>
      </dsp:txBody>
      <dsp:txXfrm>
        <a:off x="10622148" y="1227539"/>
        <a:ext cx="1194991" cy="6995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Hello</a:t>
            </a: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245c79f80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The Bi-LSTM shows some fluctuation in accuracy, which might suggest it's less stable during training than the standard LSTM. The loss for the training set drops well, but the test loss starts to increase, indicating potential overfitting to the training data.</a:t>
            </a:r>
            <a:endParaRPr dirty="0"/>
          </a:p>
        </p:txBody>
      </p:sp>
      <p:sp>
        <p:nvSpPr>
          <p:cNvPr id="170" name="Google Shape;170;g2a245c79f80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245c79f80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a:lnSpc>
                <a:spcPct val="107000"/>
              </a:lnSpc>
              <a:spcBef>
                <a:spcPts val="0"/>
              </a:spcBef>
              <a:spcAft>
                <a:spcPts val="1500"/>
              </a:spcAft>
            </a:pP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CNNs can learn to extract features from text data, such as identifying patterns, phrases, or linguistic structures that may indicate misinformation or deception. This can involve using convolutional layers to detect important n-grams or sequences of words.* A pooling layer reduces the spatial dimensions of the feature maps while retaining important information.</a:t>
            </a:r>
            <a:b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br>
            <a:b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b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The CNN model for fake news detection works as follows:</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Text Preprocessing</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Input texts are tokenized into words, and a vocabulary of unique words is created.</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Embedding Layer</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Each word is mapped to a vector in an embedding space, providing dense, meaningful representations.</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Convolutional Layers</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These layers apply multiple filters to the embedded text to extract relevant patterns or features.</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Pooling Layer</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A max-pooling operation reduces the dimensions of the feature maps while preserving essential features.</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Dense Layer</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The feature maps are flattened and passed through a fully connected layer to transform the output into a vector.</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Bef>
                <a:spcPts val="0"/>
              </a:spcBef>
              <a:spcAft>
                <a:spcPts val="0"/>
              </a:spcAft>
              <a:tabLst>
                <a:tab pos="457200" algn="l"/>
              </a:tabLst>
            </a:pPr>
            <a:r>
              <a:rPr lang="en-US" sz="1800" b="1"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Output</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A </a:t>
            </a:r>
            <a:r>
              <a:rPr lang="en-US" sz="1800" kern="0" dirty="0" err="1">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softmax</a:t>
            </a:r>
            <a:r>
              <a:rPr lang="en-US" sz="1800" kern="0" dirty="0">
                <a:solidFill>
                  <a:srgbClr val="0D0D0D"/>
                </a:solidFill>
                <a:effectLst/>
                <a:highlight>
                  <a:srgbClr val="FFFFFF"/>
                </a:highlight>
                <a:latin typeface="Segoe UI" panose="020B0502040204020203" pitchFamily="34" charset="0"/>
                <a:ea typeface="Times New Roman" panose="02020603050405020304" pitchFamily="18" charset="0"/>
                <a:cs typeface="Cordia New" panose="020B0304020202020204" pitchFamily="34" charset="-34"/>
              </a:rPr>
              <a:t> layer produces a probability distribution over the classes (fake or real news).</a:t>
            </a:r>
            <a:endParaRPr lang="en-US" sz="1800"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p>
            <a:r>
              <a:rPr lang="en-US" sz="1800" b="1" kern="0" dirty="0">
                <a:solidFill>
                  <a:srgbClr val="0D0D0D"/>
                </a:solidFill>
                <a:effectLst/>
                <a:latin typeface="Segoe UI" panose="020B0502040204020203" pitchFamily="34" charset="0"/>
                <a:ea typeface="Times New Roman" panose="02020603050405020304" pitchFamily="18" charset="0"/>
              </a:rPr>
              <a:t>Training and Testing</a:t>
            </a:r>
            <a:r>
              <a:rPr lang="en-US" sz="1800" kern="0" dirty="0">
                <a:solidFill>
                  <a:srgbClr val="0D0D0D"/>
                </a:solidFill>
                <a:effectLst/>
                <a:latin typeface="Segoe UI" panose="020B0502040204020203" pitchFamily="34" charset="0"/>
                <a:ea typeface="Times New Roman" panose="02020603050405020304" pitchFamily="18" charset="0"/>
              </a:rPr>
              <a:t>: The model is trained with a cross-entropy loss and evaluated on a test set to measure accuracy</a:t>
            </a:r>
            <a:endParaRPr dirty="0"/>
          </a:p>
        </p:txBody>
      </p:sp>
      <p:sp>
        <p:nvSpPr>
          <p:cNvPr id="140" name="Google Shape;140;g2a245c79f80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245c79f80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The CNN's accuracy on training data is high, but the test accuracy varies a lot, indicating instability in learning. The loss graph shows large spikes, especially in the test set, suggesting the model might not be learning consistently.</a:t>
            </a:r>
            <a:endParaRPr dirty="0"/>
          </a:p>
        </p:txBody>
      </p:sp>
      <p:sp>
        <p:nvSpPr>
          <p:cNvPr id="177" name="Google Shape;177;g2a245c79f8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245c79f80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b="0" i="0" dirty="0">
                <a:solidFill>
                  <a:srgbClr val="0D0D0D"/>
                </a:solidFill>
                <a:effectLst/>
                <a:highlight>
                  <a:srgbClr val="FFFFFF"/>
                </a:highlight>
                <a:latin typeface="Söhne"/>
              </a:rPr>
              <a:t>A Bidirectional Long Short-Term Memory (Bi-LSTM) network is an extension of the traditional LSTM network, which is a type of recurrent neural network (RNN) specifically designed to learn long-term dependencies in sequence data. The "bidirectional" aspect of Bi-LSTMs allows them to capture information from both past and future contexts by processing the data in both forward and backward directions. One LSTM processes the sequence from the start to the end (forward pass), and the other processes the sequence from the end to the start (backward pass). </a:t>
            </a:r>
            <a:br>
              <a:rPr lang="en-US"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Söhne"/>
              </a:rPr>
              <a:t>For the sentence "My name is Rishitha Navuduru," let's explore the past and future content for the name "Rishitha":</a:t>
            </a:r>
          </a:p>
          <a:p>
            <a:pPr algn="l">
              <a:buFont typeface="Arial" panose="020B0604020202020204" pitchFamily="34" charset="0"/>
              <a:buChar char="•"/>
            </a:pPr>
            <a:r>
              <a:rPr lang="en-US" b="1" i="0" dirty="0">
                <a:solidFill>
                  <a:srgbClr val="0D0D0D"/>
                </a:solidFill>
                <a:effectLst/>
                <a:highlight>
                  <a:srgbClr val="FFFFFF"/>
                </a:highlight>
                <a:latin typeface="Söhne"/>
              </a:rPr>
              <a:t>Past Content</a:t>
            </a:r>
            <a:r>
              <a:rPr lang="en-US" b="0" i="0" dirty="0">
                <a:solidFill>
                  <a:srgbClr val="0D0D0D"/>
                </a:solidFill>
                <a:effectLst/>
                <a:highlight>
                  <a:srgbClr val="FFFFFF"/>
                </a:highlight>
                <a:latin typeface="Söhne"/>
              </a:rPr>
              <a:t>: For "Rishitha," the past content is "My name is." This part of the sentence introduces a declaration or identification, setting up that what follows is the name of the speaker.</a:t>
            </a:r>
          </a:p>
          <a:p>
            <a:pPr algn="l">
              <a:buFont typeface="Arial" panose="020B0604020202020204" pitchFamily="34" charset="0"/>
              <a:buChar char="•"/>
            </a:pPr>
            <a:r>
              <a:rPr lang="en-US" b="1" i="0" dirty="0">
                <a:solidFill>
                  <a:srgbClr val="0D0D0D"/>
                </a:solidFill>
                <a:effectLst/>
                <a:highlight>
                  <a:srgbClr val="FFFFFF"/>
                </a:highlight>
                <a:latin typeface="Söhne"/>
              </a:rPr>
              <a:t>Future Content</a:t>
            </a:r>
            <a:r>
              <a:rPr lang="en-US" b="0" i="0" dirty="0">
                <a:solidFill>
                  <a:srgbClr val="0D0D0D"/>
                </a:solidFill>
                <a:effectLst/>
                <a:highlight>
                  <a:srgbClr val="FFFFFF"/>
                </a:highlight>
                <a:latin typeface="Söhne"/>
              </a:rPr>
              <a:t>: The future content for "Rishitha" is "Navuduru." This provides additional identifying information, specifically the surname, which completes the full name of the speaker. </a:t>
            </a:r>
            <a:br>
              <a:rPr lang="en-US"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Söhne"/>
              </a:rPr>
              <a:t>The combination of these two perspectives enhances the model's ability to understand the full context, improving its accuracy in detecting fake news. </a:t>
            </a:r>
            <a:br>
              <a:rPr lang="en-US"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r>
              <a:rPr lang="en-US" dirty="0"/>
              <a:t>This flowchart shows the input text being tokenized into individual words, which are then embedded into vectors. The embedded vectors are then passed through a Bi-LSTM layer, which is a type of recurrent neural network that processes the input sequence in both forward and backward directions. The output of the Bi-LSTM layer is then passed through a fully connected layer, which produces the final output class label.</a:t>
            </a:r>
            <a:br>
              <a:rPr lang="en-US" dirty="0"/>
            </a:br>
            <a:br>
              <a:rPr lang="en-US" dirty="0"/>
            </a:br>
            <a:r>
              <a:rPr lang="en-US" dirty="0"/>
              <a:t>EMBEDDING: </a:t>
            </a:r>
            <a:r>
              <a:rPr lang="en-US" b="0" i="0" dirty="0">
                <a:solidFill>
                  <a:srgbClr val="0D0D0D"/>
                </a:solidFill>
                <a:effectLst/>
                <a:highlight>
                  <a:srgbClr val="FFFFFF"/>
                </a:highlight>
                <a:latin typeface="Söhne"/>
              </a:rPr>
              <a:t>When data passes through the embedding layer, each token (integer) is replaced by a corresponding vector. These vectors are parameters of the model and are adjusted during training to minimize the overall loss of the model.</a:t>
            </a:r>
          </a:p>
          <a:p>
            <a:pPr algn="l">
              <a:buFont typeface="Arial" panose="020B0604020202020204" pitchFamily="34" charset="0"/>
              <a:buChar char="•"/>
            </a:pPr>
            <a:r>
              <a:rPr lang="en-US" b="0" i="0" dirty="0">
                <a:solidFill>
                  <a:srgbClr val="0D0D0D"/>
                </a:solidFill>
                <a:effectLst/>
                <a:highlight>
                  <a:srgbClr val="FFFFFF"/>
                </a:highlight>
                <a:latin typeface="Söhne"/>
              </a:rPr>
              <a:t>The output from the embedding layer then serves as the input for subsequent layers in the network, in this case, the Bi-LSTM layers.</a:t>
            </a:r>
          </a:p>
          <a:p>
            <a:pPr algn="l">
              <a:buFont typeface="Arial" panose="020B0604020202020204" pitchFamily="34" charset="0"/>
              <a:buChar char="•"/>
            </a:pPr>
            <a:endParaRPr dirty="0"/>
          </a:p>
        </p:txBody>
      </p:sp>
      <p:sp>
        <p:nvSpPr>
          <p:cNvPr id="132" name="Google Shape;132;g2a245c79f80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245c79f80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The LSTM model quickly achieves high accuracy on training data and maintains it, indicating stable learning. The test accuracy is also high, showing it generalizes well to new data. The training loss drops at the beginning and flattens, which indicates good learning. The test loss decreases and stabilizes, meaning the model is performing well on the test set without overfitting.</a:t>
            </a:r>
            <a:endParaRPr dirty="0"/>
          </a:p>
        </p:txBody>
      </p:sp>
      <p:sp>
        <p:nvSpPr>
          <p:cNvPr id="163" name="Google Shape;163;g2a245c79f80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245c79f80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b="1" i="0" dirty="0">
                <a:solidFill>
                  <a:srgbClr val="0D0D0D"/>
                </a:solidFill>
                <a:effectLst/>
                <a:highlight>
                  <a:srgbClr val="FFFFFF"/>
                </a:highlight>
                <a:latin typeface="Söhne"/>
              </a:rPr>
              <a:t>BERT (Bidirectional Encoder Representations from Transformers):</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A deep learning model that understands context in text by considering the surrounding words within a sentence. It uses a transformer architecture, is pre-trained on large text corpora, and fine-tuned for specific tasks like classification or question answering.</a:t>
            </a:r>
          </a:p>
          <a:p>
            <a:pPr algn="l"/>
            <a:r>
              <a:rPr lang="en-US" b="1" i="0" dirty="0">
                <a:solidFill>
                  <a:srgbClr val="0D0D0D"/>
                </a:solidFill>
                <a:effectLst/>
                <a:highlight>
                  <a:srgbClr val="FFFFFF"/>
                </a:highlight>
                <a:latin typeface="Söhne"/>
              </a:rPr>
              <a:t>K-Fold Cross-Validation:</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A method to assess the predictive performance of a model by dividing the data into "K" subsets. The model is trained on K-1 subsets and tested on the remaining subset, repeating this process K times with each subset serving as the test set once. This helps in evaluating the model's ability to generalize to new data by reducing bias and variance in the assessment.</a:t>
            </a:r>
          </a:p>
          <a:p>
            <a:pPr algn="l"/>
            <a:r>
              <a:rPr lang="en-US" b="1" i="0" dirty="0">
                <a:solidFill>
                  <a:srgbClr val="0D0D0D"/>
                </a:solidFill>
                <a:effectLst/>
                <a:highlight>
                  <a:srgbClr val="FFFFFF"/>
                </a:highlight>
                <a:latin typeface="Söhne"/>
              </a:rPr>
              <a:t>Integration for Tasks:</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For tasks like text classification, BERT is fine-tuned with training data split into K folds. Each fold validates the model's performance, and the overall effectiveness is determined by averaging the outcomes from all folds. This approach helps enhance the model's reliability, particularly in scenarios where avoiding overfitting is crucial.</a:t>
            </a:r>
          </a:p>
          <a:p>
            <a:pPr algn="l">
              <a:buFont typeface="+mj-lt"/>
              <a:buAutoNum type="arabicPeriod"/>
            </a:pPr>
            <a:endParaRPr lang="en-US" b="1"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Data Handling</a:t>
            </a:r>
            <a:r>
              <a:rPr lang="en-US" b="0" i="0" dirty="0">
                <a:solidFill>
                  <a:srgbClr val="0D0D0D"/>
                </a:solidFill>
                <a:effectLst/>
                <a:highlight>
                  <a:srgbClr val="FFFFFF"/>
                </a:highlight>
                <a:latin typeface="Söhne"/>
              </a:rPr>
              <a:t>: Loads and preprocesses news data from CSV files, including cleaning text by removing URLs and non-alphanumeric characters.</a:t>
            </a:r>
          </a:p>
          <a:p>
            <a:pPr algn="l">
              <a:buFont typeface="+mj-lt"/>
              <a:buAutoNum type="arabicPeriod"/>
            </a:pPr>
            <a:r>
              <a:rPr lang="en-US" b="1" i="0" dirty="0">
                <a:solidFill>
                  <a:srgbClr val="0D0D0D"/>
                </a:solidFill>
                <a:effectLst/>
                <a:highlight>
                  <a:srgbClr val="FFFFFF"/>
                </a:highlight>
                <a:latin typeface="Söhne"/>
              </a:rPr>
              <a:t>BERT Tokenization</a:t>
            </a:r>
            <a:r>
              <a:rPr lang="en-US" b="0" i="0" dirty="0">
                <a:solidFill>
                  <a:srgbClr val="0D0D0D"/>
                </a:solidFill>
                <a:effectLst/>
                <a:highlight>
                  <a:srgbClr val="FFFFFF"/>
                </a:highlight>
                <a:latin typeface="Söhne"/>
              </a:rPr>
              <a:t>: Uses </a:t>
            </a:r>
            <a:r>
              <a:rPr lang="en-US" b="0" i="0" dirty="0" err="1">
                <a:solidFill>
                  <a:srgbClr val="0D0D0D"/>
                </a:solidFill>
                <a:effectLst/>
                <a:highlight>
                  <a:srgbClr val="FFFFFF"/>
                </a:highlight>
                <a:latin typeface="Söhne"/>
              </a:rPr>
              <a:t>BertTokenizer</a:t>
            </a:r>
            <a:r>
              <a:rPr lang="en-US" b="0" i="0" dirty="0">
                <a:solidFill>
                  <a:srgbClr val="0D0D0D"/>
                </a:solidFill>
                <a:effectLst/>
                <a:highlight>
                  <a:srgbClr val="FFFFFF"/>
                </a:highlight>
                <a:latin typeface="Söhne"/>
              </a:rPr>
              <a:t> to convert text into a format suitable for BERT, which involves creating input IDs and attention masks.</a:t>
            </a:r>
          </a:p>
          <a:p>
            <a:pPr algn="l">
              <a:buFont typeface="+mj-lt"/>
              <a:buAutoNum type="arabicPeriod"/>
            </a:pPr>
            <a:r>
              <a:rPr lang="en-US" b="1" i="0" dirty="0">
                <a:solidFill>
                  <a:srgbClr val="0D0D0D"/>
                </a:solidFill>
                <a:effectLst/>
                <a:highlight>
                  <a:srgbClr val="FFFFFF"/>
                </a:highlight>
                <a:latin typeface="Söhne"/>
              </a:rPr>
              <a:t>Data Loader Setup</a:t>
            </a:r>
            <a:r>
              <a:rPr lang="en-US" b="0" i="0" dirty="0">
                <a:solidFill>
                  <a:srgbClr val="0D0D0D"/>
                </a:solidFill>
                <a:effectLst/>
                <a:highlight>
                  <a:srgbClr val="FFFFFF"/>
                </a:highlight>
                <a:latin typeface="Söhne"/>
              </a:rPr>
              <a:t>: Creates data loaders that batch and prepare data for efficient processing during model training.</a:t>
            </a:r>
          </a:p>
          <a:p>
            <a:pPr algn="l">
              <a:buFont typeface="+mj-lt"/>
              <a:buAutoNum type="arabicPeriod"/>
            </a:pPr>
            <a:r>
              <a:rPr lang="en-US" b="1" i="0" dirty="0">
                <a:solidFill>
                  <a:srgbClr val="0D0D0D"/>
                </a:solidFill>
                <a:effectLst/>
                <a:highlight>
                  <a:srgbClr val="FFFFFF"/>
                </a:highlight>
                <a:latin typeface="Söhne"/>
              </a:rPr>
              <a:t>Model Training and Evaluation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Initializes a BERT model specifically for sequence classification.</a:t>
            </a:r>
          </a:p>
          <a:p>
            <a:pPr marL="742950" lvl="1" indent="-285750" algn="l">
              <a:buFont typeface="+mj-lt"/>
              <a:buAutoNum type="arabicPeriod"/>
            </a:pPr>
            <a:r>
              <a:rPr lang="en-US" b="0" i="0" dirty="0">
                <a:solidFill>
                  <a:srgbClr val="0D0D0D"/>
                </a:solidFill>
                <a:effectLst/>
                <a:highlight>
                  <a:srgbClr val="FFFFFF"/>
                </a:highlight>
                <a:latin typeface="Söhne"/>
              </a:rPr>
              <a:t>Trains the model across multiple epochs, utilizing </a:t>
            </a:r>
            <a:r>
              <a:rPr lang="en-US" b="0" i="0" dirty="0" err="1">
                <a:solidFill>
                  <a:srgbClr val="0D0D0D"/>
                </a:solidFill>
                <a:effectLst/>
                <a:highlight>
                  <a:srgbClr val="FFFFFF"/>
                </a:highlight>
                <a:latin typeface="Söhne"/>
              </a:rPr>
              <a:t>AdamW</a:t>
            </a:r>
            <a:r>
              <a:rPr lang="en-US" b="0" i="0" dirty="0">
                <a:solidFill>
                  <a:srgbClr val="0D0D0D"/>
                </a:solidFill>
                <a:effectLst/>
                <a:highlight>
                  <a:srgbClr val="FFFFFF"/>
                </a:highlight>
                <a:latin typeface="Söhne"/>
              </a:rPr>
              <a:t> optimizer and a learning rate scheduler.</a:t>
            </a:r>
          </a:p>
          <a:p>
            <a:pPr marL="742950" lvl="1" indent="-285750" algn="l">
              <a:buFont typeface="+mj-lt"/>
              <a:buAutoNum type="arabicPeriod"/>
            </a:pPr>
            <a:r>
              <a:rPr lang="en-US" b="0" i="0" dirty="0">
                <a:solidFill>
                  <a:srgbClr val="0D0D0D"/>
                </a:solidFill>
                <a:effectLst/>
                <a:highlight>
                  <a:srgbClr val="FFFFFF"/>
                </a:highlight>
                <a:latin typeface="Söhne"/>
              </a:rPr>
              <a:t>Evaluates model performance using the validation data, tracking accuracy and computing losses.</a:t>
            </a:r>
          </a:p>
          <a:p>
            <a:pPr algn="l">
              <a:buFont typeface="+mj-lt"/>
              <a:buAutoNum type="arabicPeriod"/>
            </a:pPr>
            <a:r>
              <a:rPr lang="en-US" b="1" i="0" dirty="0">
                <a:solidFill>
                  <a:srgbClr val="0D0D0D"/>
                </a:solidFill>
                <a:effectLst/>
                <a:highlight>
                  <a:srgbClr val="FFFFFF"/>
                </a:highlight>
                <a:latin typeface="Söhne"/>
              </a:rPr>
              <a:t>K-Fold Cross-Validation</a:t>
            </a:r>
            <a:r>
              <a:rPr lang="en-US" b="0" i="0" dirty="0">
                <a:solidFill>
                  <a:srgbClr val="0D0D0D"/>
                </a:solidFill>
                <a:effectLst/>
                <a:highlight>
                  <a:srgbClr val="FFFFFF"/>
                </a:highlight>
                <a:latin typeface="Söhne"/>
              </a:rPr>
              <a:t>: Splits the dataset into K (here, five) segments to validate the model on different subsets, enhancing the robustness of the performance evaluation.</a:t>
            </a:r>
          </a:p>
          <a:p>
            <a:pPr marL="0" lvl="0" indent="0" algn="l" rtl="0">
              <a:spcBef>
                <a:spcPts val="0"/>
              </a:spcBef>
              <a:spcAft>
                <a:spcPts val="0"/>
              </a:spcAft>
              <a:buNone/>
            </a:pPr>
            <a:br>
              <a:rPr lang="en-US" dirty="0"/>
            </a:br>
            <a:br>
              <a:rPr lang="en-US" dirty="0"/>
            </a:br>
            <a:r>
              <a:rPr lang="en-US" dirty="0"/>
              <a:t>This flowchart shows the basic steps of the BERT model </a:t>
            </a:r>
            <a:r>
              <a:rPr lang="en-US" dirty="0" err="1"/>
              <a:t>architecture:Input</a:t>
            </a:r>
            <a:r>
              <a:rPr lang="en-US" dirty="0"/>
              <a:t> Text: The input text is passed through the </a:t>
            </a:r>
            <a:r>
              <a:rPr lang="en-US" dirty="0" err="1"/>
              <a:t>model.Clean</a:t>
            </a:r>
            <a:r>
              <a:rPr lang="en-US" dirty="0"/>
              <a:t> Text: The input text is cleaned by removing URLs, HTML tags, </a:t>
            </a:r>
            <a:r>
              <a:rPr lang="en-US" dirty="0" err="1"/>
              <a:t>etc.Tokenize</a:t>
            </a:r>
            <a:r>
              <a:rPr lang="en-US" dirty="0"/>
              <a:t> Text: The cleaned text is tokenized into individual </a:t>
            </a:r>
            <a:r>
              <a:rPr lang="en-US" dirty="0" err="1"/>
              <a:t>words.BERT</a:t>
            </a:r>
            <a:r>
              <a:rPr lang="en-US" dirty="0"/>
              <a:t> Model: The tokenized text is passed through the BERT model, which transforms the input text into </a:t>
            </a:r>
            <a:r>
              <a:rPr lang="en-US" dirty="0" err="1"/>
              <a:t>embeddings.Pooling</a:t>
            </a:r>
            <a:r>
              <a:rPr lang="en-US" dirty="0"/>
              <a:t> Layer: The last hidden state of the BERT model is taken as the </a:t>
            </a:r>
            <a:r>
              <a:rPr lang="en-US" dirty="0" err="1"/>
              <a:t>output.Classification</a:t>
            </a:r>
            <a:r>
              <a:rPr lang="en-US" dirty="0"/>
              <a:t>: The output of the pooling layer is passed through a classification layer to predict the </a:t>
            </a:r>
            <a:r>
              <a:rPr lang="en-US" dirty="0" err="1"/>
              <a:t>label.Output</a:t>
            </a:r>
            <a:r>
              <a:rPr lang="en-US" dirty="0"/>
              <a:t>: The predicted label is the output of the model.</a:t>
            </a:r>
            <a:endParaRPr dirty="0"/>
          </a:p>
        </p:txBody>
      </p:sp>
      <p:sp>
        <p:nvSpPr>
          <p:cNvPr id="140" name="Google Shape;140;g2a245c79f80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5699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245c79f80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The graph suggests that the BERT model's training accuracy improves significantly over epochs. </a:t>
            </a:r>
            <a:endParaRPr dirty="0"/>
          </a:p>
        </p:txBody>
      </p:sp>
      <p:sp>
        <p:nvSpPr>
          <p:cNvPr id="177" name="Google Shape;177;g2a245c79f8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471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a245c79f80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buFont typeface="+mj-lt"/>
              <a:buAutoNum type="arabicPeriod"/>
            </a:pPr>
            <a:r>
              <a:rPr lang="en-US" b="1" i="0" dirty="0">
                <a:solidFill>
                  <a:srgbClr val="0D0D0D"/>
                </a:solidFill>
                <a:effectLst/>
                <a:highlight>
                  <a:srgbClr val="FFFFFF"/>
                </a:highlight>
                <a:latin typeface="Söhne"/>
              </a:rPr>
              <a:t>LSTM (Long Short-Term Memory)</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This model uses a basic LSTM architecture for sequence processing, which makes it good at handling sequences (like text) for tasks such as classification. The LSTM reads the input sequences (titles of news articles) and classifies them as either fake (0) or real (1).</a:t>
            </a:r>
          </a:p>
          <a:p>
            <a:pPr algn="l">
              <a:buFont typeface="+mj-lt"/>
              <a:buAutoNum type="arabicPeriod"/>
            </a:pPr>
            <a:r>
              <a:rPr lang="en-US" b="1" i="0" dirty="0">
                <a:solidFill>
                  <a:srgbClr val="0D0D0D"/>
                </a:solidFill>
                <a:effectLst/>
                <a:highlight>
                  <a:srgbClr val="FFFFFF"/>
                </a:highlight>
                <a:latin typeface="Söhne"/>
              </a:rPr>
              <a:t>Bi-LSTM (Bidirectional LSTM)</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The Bi-LSTM extends the LSTM by processing the data in both forward and backward directions. This approach often captures better context and can lead to improved classification accuracy over standard unidirectional LSTMs.</a:t>
            </a:r>
          </a:p>
          <a:p>
            <a:pPr algn="l">
              <a:buFont typeface="+mj-lt"/>
              <a:buAutoNum type="arabicPeriod"/>
            </a:pPr>
            <a:r>
              <a:rPr lang="en-US" b="1" i="0" dirty="0">
                <a:solidFill>
                  <a:srgbClr val="0D0D0D"/>
                </a:solidFill>
                <a:effectLst/>
                <a:highlight>
                  <a:srgbClr val="FFFFFF"/>
                </a:highlight>
                <a:latin typeface="Söhne"/>
              </a:rPr>
              <a:t>CNN (Convolutional Neural Network)</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While traditionally used for image processing, CNNs can also be effective for text classification. The model applies various filters to the text for feature extraction and uses these features to classify the text. This can be particularly effective for picking up local and position-invariant patterns.</a:t>
            </a:r>
          </a:p>
          <a:p>
            <a:pPr algn="l">
              <a:buFont typeface="+mj-lt"/>
              <a:buAutoNum type="arabicPeriod"/>
            </a:pPr>
            <a:r>
              <a:rPr lang="en-US" b="1" i="0" dirty="0">
                <a:solidFill>
                  <a:srgbClr val="0D0D0D"/>
                </a:solidFill>
                <a:effectLst/>
                <a:highlight>
                  <a:srgbClr val="FFFFFF"/>
                </a:highlight>
                <a:latin typeface="Söhne"/>
              </a:rPr>
              <a:t>BERT with K-Fold Validation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BERT (Bidirectional Encoder Representations from Transformers) is a powerful model for NLP tasks. It uses a mechanism called transformers to understand the context of words in a sentence. Here, it's applied with K-fold cross-validation to ensure that the model's performance is robust and not dependent on a particular split of the training data.</a:t>
            </a:r>
          </a:p>
          <a:p>
            <a:pPr marL="0" lvl="0" indent="0" algn="l" rtl="0">
              <a:spcBef>
                <a:spcPts val="0"/>
              </a:spcBef>
              <a:spcAft>
                <a:spcPts val="0"/>
              </a:spcAft>
              <a:buNone/>
            </a:pPr>
            <a:endParaRPr dirty="0"/>
          </a:p>
        </p:txBody>
      </p:sp>
      <p:sp>
        <p:nvSpPr>
          <p:cNvPr id="148" name="Google Shape;148;g2a245c79f80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245c79f80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table summarizes the accuracy of four different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LSTM achieved an accuracy of 76.29%, which is the highest among the four, indicating a strong performance.</a:t>
            </a:r>
          </a:p>
          <a:p>
            <a:pPr marL="0" lvl="0" indent="0" algn="l" rtl="0">
              <a:spcBef>
                <a:spcPts val="0"/>
              </a:spcBef>
              <a:spcAft>
                <a:spcPts val="0"/>
              </a:spcAft>
              <a:buNone/>
            </a:pPr>
            <a:r>
              <a:rPr lang="en-US" dirty="0"/>
              <a:t>2. Bi-LSTM has an accuracy of 64.95%, which is lower, suggesting that the bidirectional processing did not capture the patterns as effectively in this case.</a:t>
            </a:r>
          </a:p>
          <a:p>
            <a:pPr marL="0" lvl="0" indent="0" algn="l" rtl="0">
              <a:spcBef>
                <a:spcPts val="0"/>
              </a:spcBef>
              <a:spcAft>
                <a:spcPts val="0"/>
              </a:spcAft>
              <a:buNone/>
            </a:pPr>
            <a:r>
              <a:rPr lang="en-US" dirty="0"/>
              <a:t>3. BERT with K-Fold Cross-Validation got 54.96% accuracy, which is the lowest, possibly indicating that the dataset or the task might not be well-suited for this model, or that further tuning is necessary.</a:t>
            </a:r>
          </a:p>
          <a:p>
            <a:pPr marL="0" lvl="0" indent="0" algn="l" rtl="0">
              <a:spcBef>
                <a:spcPts val="0"/>
              </a:spcBef>
              <a:spcAft>
                <a:spcPts val="0"/>
              </a:spcAft>
              <a:buNone/>
            </a:pPr>
            <a:r>
              <a:rPr lang="en-US" dirty="0"/>
              <a:t>4. CNN resulted in an accuracy of 72.05%, showing a competitive performance, especially considering that CNNs are generally more associated with image processing tasks than sequence data tasks like those often handled by LSTMs and BERT.</a:t>
            </a:r>
            <a:endParaRPr dirty="0"/>
          </a:p>
        </p:txBody>
      </p:sp>
      <p:sp>
        <p:nvSpPr>
          <p:cNvPr id="191" name="Google Shape;191;g2a245c79f80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23961fd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the content provided, there's a description of technologies used for both the front end and the back end of a web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**Frontend**:</a:t>
            </a:r>
          </a:p>
          <a:p>
            <a:pPr marL="0" lvl="0" indent="0" algn="l" rtl="0">
              <a:spcBef>
                <a:spcPts val="0"/>
              </a:spcBef>
              <a:spcAft>
                <a:spcPts val="0"/>
              </a:spcAft>
              <a:buNone/>
            </a:pPr>
            <a:r>
              <a:rPr lang="en-US" dirty="0"/>
              <a:t>   - **React.js**: It's a JavaScript library for building user interfaces. React.js manages the presentation layer of the application and handles the state, which is the data and UI status at a given point in time. It enables dynamic user interaction with the application.</a:t>
            </a:r>
          </a:p>
          <a:p>
            <a:pPr marL="0" lvl="0" indent="0" algn="l" rtl="0">
              <a:spcBef>
                <a:spcPts val="0"/>
              </a:spcBef>
              <a:spcAft>
                <a:spcPts val="0"/>
              </a:spcAft>
              <a:buNone/>
            </a:pPr>
            <a:r>
              <a:rPr lang="en-US" dirty="0"/>
              <a:t>   - **CSS**: This is the styling language for the web. CSS is used to define the look and format of the React components, setting visual aesthetics such as colors, layouts, and fonts, which dictate how the application appears to the users.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**Backend**:</a:t>
            </a:r>
          </a:p>
          <a:p>
            <a:pPr marL="0" lvl="0" indent="0" algn="l" rtl="0">
              <a:spcBef>
                <a:spcPts val="0"/>
              </a:spcBef>
              <a:spcAft>
                <a:spcPts val="0"/>
              </a:spcAft>
              <a:buNone/>
            </a:pPr>
            <a:r>
              <a:rPr lang="en-US" dirty="0"/>
              <a:t>   - **Flask**: Flask is a lightweight web application framework written in Python. It acts as the server-side portion of the web application, dealing with HTTP requests sent from the front end. Flask runs server-side logic—like database interactions—and sends back the appropriate responses, which might include data to be rendered by React.js on the front end.</a:t>
            </a:r>
            <a:br>
              <a:rPr lang="en-US" dirty="0"/>
            </a:br>
            <a:br>
              <a:rPr lang="en-US" dirty="0"/>
            </a:br>
            <a:r>
              <a:rPr lang="en-US" dirty="0"/>
              <a:t>For the webapp to work we have a react </a:t>
            </a:r>
            <a:r>
              <a:rPr lang="en-US" dirty="0" err="1"/>
              <a:t>js</a:t>
            </a:r>
            <a:r>
              <a:rPr lang="en-US" dirty="0"/>
              <a:t> frontend and flask backend user gives input from frontend and that is given to backend for prediction. For this to happen both the frontend and backend should be up and running. For that we need two </a:t>
            </a:r>
            <a:r>
              <a:rPr lang="en-US" dirty="0" err="1"/>
              <a:t>cmds</a:t>
            </a:r>
            <a:r>
              <a:rPr lang="en-US" dirty="0"/>
              <a:t> to open in respective locations. Instead of this I simplified the process of opening two </a:t>
            </a:r>
            <a:r>
              <a:rPr lang="en-US" dirty="0" err="1"/>
              <a:t>cmds</a:t>
            </a:r>
            <a:r>
              <a:rPr lang="en-US" dirty="0"/>
              <a:t> by using a batch script with .bat extension which has commands to do that. Just a double click on the file is enough to make </a:t>
            </a:r>
            <a:r>
              <a:rPr lang="en-US" dirty="0" err="1"/>
              <a:t>ur</a:t>
            </a:r>
            <a:r>
              <a:rPr lang="en-US" dirty="0"/>
              <a:t> webapp running</a:t>
            </a:r>
            <a:endParaRPr dirty="0"/>
          </a:p>
        </p:txBody>
      </p:sp>
      <p:sp>
        <p:nvSpPr>
          <p:cNvPr id="201" name="Google Shape;201;g2a23961fd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a23961fd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2a23961fd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223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389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854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a245c79f80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g2a245c79f80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a23961fd5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C0A09"/>
                </a:solidFill>
                <a:effectLst/>
                <a:highlight>
                  <a:srgbClr val="FFFFFF"/>
                </a:highlight>
                <a:latin typeface="__Inter_aaf875"/>
              </a:rPr>
              <a:t>fake news detection refers to the process of identifying and verifying the authenticity of news stories, articles, and information shared online, in order to distinguish between true and false information.</a:t>
            </a:r>
            <a:br>
              <a:rPr lang="en-US" b="0" i="0" dirty="0">
                <a:solidFill>
                  <a:srgbClr val="0C0A09"/>
                </a:solidFill>
                <a:effectLst/>
                <a:highlight>
                  <a:srgbClr val="FFFFFF"/>
                </a:highlight>
                <a:latin typeface="__Inter_aaf875"/>
              </a:rPr>
            </a:br>
            <a:r>
              <a:rPr lang="en-US" b="0" i="0" dirty="0">
                <a:solidFill>
                  <a:srgbClr val="0D0D0D"/>
                </a:solidFill>
                <a:effectLst/>
                <a:highlight>
                  <a:srgbClr val="FFFFFF"/>
                </a:highlight>
                <a:latin typeface="Söhne"/>
              </a:rPr>
              <a:t>Fake news detection is a critical task that aims to identify and differentiate between true and fabricated news content. With the growth of social media and digital platforms, the spread of misinformation and fake news has increased, posing challenges to public understanding and decision-making. </a:t>
            </a:r>
            <a:r>
              <a:rPr lang="en-US" dirty="0"/>
              <a:t>To solve this problem, we need detection models that use NLP and deep learning to built various models that differentiates between fake and real news and also </a:t>
            </a:r>
            <a:r>
              <a:rPr lang="en-US" dirty="0" err="1"/>
              <a:t>analyse</a:t>
            </a:r>
            <a:r>
              <a:rPr lang="en-US" dirty="0"/>
              <a:t> the performance of these various classification methodologies to choose the best classifier on our dataset. </a:t>
            </a:r>
            <a:endParaRPr dirty="0"/>
          </a:p>
        </p:txBody>
      </p:sp>
      <p:sp>
        <p:nvSpPr>
          <p:cNvPr id="82" name="Google Shape;82;g2a23961fd5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571500" indent="-342900" algn="just"/>
            <a:r>
              <a:rPr lang="en-US" sz="1200" b="1" dirty="0">
                <a:solidFill>
                  <a:schemeClr val="tx1">
                    <a:lumMod val="50000"/>
                  </a:schemeClr>
                </a:solidFill>
              </a:rPr>
              <a:t>Explains what types of data the datasets contain, such as fake and real news articles from BuzzFeed, profiles of relevant Twitter users, their posts, and social network information.</a:t>
            </a:r>
          </a:p>
          <a:p>
            <a:pPr marL="571500" indent="-342900" algn="just"/>
            <a:r>
              <a:rPr lang="en-US" sz="1200" b="1" dirty="0">
                <a:solidFill>
                  <a:schemeClr val="tx1">
                    <a:lumMod val="50000"/>
                  </a:schemeClr>
                </a:solidFill>
              </a:rPr>
              <a:t>The purpose of the dataset is to provide a resource for training and testing models that can automatically detect lies in political speech. </a:t>
            </a:r>
          </a:p>
          <a:p>
            <a:pPr marL="0" lvl="0" indent="0" algn="l" rtl="0">
              <a:spcBef>
                <a:spcPts val="0"/>
              </a:spcBef>
              <a:spcAft>
                <a:spcPts val="0"/>
              </a:spcAft>
              <a:buNone/>
            </a:pPr>
            <a:endParaRPr dirty="0"/>
          </a:p>
        </p:txBody>
      </p:sp>
      <p:sp>
        <p:nvSpPr>
          <p:cNvPr id="90" name="Google Shape;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245c79f8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b="0" i="0" dirty="0">
                <a:solidFill>
                  <a:srgbClr val="0D0D0D"/>
                </a:solidFill>
                <a:effectLst/>
                <a:highlight>
                  <a:srgbClr val="FFFFFF"/>
                </a:highlight>
                <a:latin typeface="Söhne"/>
              </a:rPr>
              <a:t>Our data loading and preprocessing pipeline begins by importing data from BuzzFeed's fake and real news content using </a:t>
            </a:r>
            <a:r>
              <a:rPr lang="en-US" dirty="0"/>
              <a:t>pandas</a:t>
            </a:r>
            <a:r>
              <a:rPr lang="en-US" b="0" i="0" dirty="0">
                <a:solidFill>
                  <a:srgbClr val="0D0D0D"/>
                </a:solidFill>
                <a:effectLst/>
                <a:highlight>
                  <a:srgbClr val="FFFFFF"/>
                </a:highlight>
                <a:latin typeface="Söhne"/>
              </a:rPr>
              <a:t>. We assign binary labels to distinguish between the two, with fake news marked as '0' and real news as '1'. Following the merge of these datasets into one comprehensive </a:t>
            </a:r>
            <a:r>
              <a:rPr lang="en-US" b="0" i="0" dirty="0" err="1">
                <a:solidFill>
                  <a:srgbClr val="0D0D0D"/>
                </a:solidFill>
                <a:effectLst/>
                <a:highlight>
                  <a:srgbClr val="FFFFFF"/>
                </a:highlight>
                <a:latin typeface="Söhne"/>
              </a:rPr>
              <a:t>DataFrame</a:t>
            </a:r>
            <a:r>
              <a:rPr lang="en-US" b="0" i="0" dirty="0">
                <a:solidFill>
                  <a:srgbClr val="0D0D0D"/>
                </a:solidFill>
                <a:effectLst/>
                <a:highlight>
                  <a:srgbClr val="FFFFFF"/>
                </a:highlight>
                <a:latin typeface="Söhne"/>
              </a:rPr>
              <a:t>, we meticulously clean the data by eliminating instances with missing values, ensuring the integrity of our dataset. </a:t>
            </a:r>
            <a:endParaRPr dirty="0"/>
          </a:p>
        </p:txBody>
      </p:sp>
      <p:sp>
        <p:nvSpPr>
          <p:cNvPr id="116" name="Google Shape;116;g2a245c79f8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a245c79f8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D0D0D"/>
                </a:solidFill>
                <a:effectLst/>
                <a:highlight>
                  <a:srgbClr val="FFFFFF"/>
                </a:highlight>
                <a:latin typeface="Söhne"/>
              </a:rPr>
              <a:t>In the preprocessing phase, </a:t>
            </a:r>
            <a:r>
              <a:rPr lang="en-US" b="0" i="0" dirty="0">
                <a:solidFill>
                  <a:srgbClr val="0D0D0D"/>
                </a:solidFill>
                <a:effectLst/>
                <a:highlight>
                  <a:srgbClr val="FFFFFF"/>
                </a:highlight>
                <a:latin typeface="+mn-lt"/>
              </a:rPr>
              <a:t>Removing punctuation simplifies text data, making it easier for models to process language by focusing on words and phrases without the distraction of special characters</a:t>
            </a:r>
            <a:endParaRPr lang="en-US" b="0" i="0" dirty="0">
              <a:solidFill>
                <a:schemeClr val="tx1">
                  <a:lumMod val="50000"/>
                </a:schemeClr>
              </a:solidFill>
              <a:effectLst/>
              <a:highlight>
                <a:srgbClr val="FFFFFF"/>
              </a:highlight>
              <a:latin typeface="+mn-lt"/>
            </a:endParaRPr>
          </a:p>
          <a:p>
            <a:pPr marL="0" lvl="0" indent="0" algn="l" rtl="0">
              <a:spcBef>
                <a:spcPts val="0"/>
              </a:spcBef>
              <a:spcAft>
                <a:spcPts val="0"/>
              </a:spcAft>
              <a:buNone/>
            </a:pPr>
            <a:r>
              <a:rPr lang="en-US" b="0" i="0" dirty="0">
                <a:solidFill>
                  <a:srgbClr val="0D0D0D"/>
                </a:solidFill>
                <a:effectLst/>
                <a:highlight>
                  <a:srgbClr val="FFFFFF"/>
                </a:highlight>
                <a:latin typeface="Söhne"/>
              </a:rPr>
              <a:t> and we tokenize the textual content, splitting it into individual words to construct a vocabulary that facilitates the conversion of text into numerical format suitable for analysis. Develop a custom </a:t>
            </a:r>
            <a:r>
              <a:rPr lang="en-US" dirty="0"/>
              <a:t>Dataset</a:t>
            </a:r>
            <a:r>
              <a:rPr lang="en-US" b="0" i="0" dirty="0">
                <a:solidFill>
                  <a:srgbClr val="0D0D0D"/>
                </a:solidFill>
                <a:effectLst/>
                <a:highlight>
                  <a:srgbClr val="FFFFFF"/>
                </a:highlight>
                <a:latin typeface="Söhne"/>
              </a:rPr>
              <a:t> class for converting text and labels into a </a:t>
            </a:r>
            <a:r>
              <a:rPr lang="en-US" b="0" i="0" dirty="0" err="1">
                <a:solidFill>
                  <a:srgbClr val="0D0D0D"/>
                </a:solidFill>
                <a:effectLst/>
                <a:highlight>
                  <a:srgbClr val="FFFFFF"/>
                </a:highlight>
                <a:latin typeface="Söhne"/>
              </a:rPr>
              <a:t>PyTorch</a:t>
            </a:r>
            <a:r>
              <a:rPr lang="en-US" b="0" i="0" dirty="0">
                <a:solidFill>
                  <a:srgbClr val="0D0D0D"/>
                </a:solidFill>
                <a:effectLst/>
                <a:highlight>
                  <a:srgbClr val="FFFFFF"/>
                </a:highlight>
                <a:latin typeface="Söhne"/>
              </a:rPr>
              <a:t>-friendly format. And we Arrange data into batches with </a:t>
            </a:r>
            <a:r>
              <a:rPr lang="en-US" dirty="0" err="1"/>
              <a:t>DataLoader</a:t>
            </a:r>
            <a:r>
              <a:rPr lang="en-US" b="0" i="0" dirty="0">
                <a:solidFill>
                  <a:srgbClr val="0D0D0D"/>
                </a:solidFill>
                <a:effectLst/>
                <a:highlight>
                  <a:srgbClr val="FFFFFF"/>
                </a:highlight>
                <a:latin typeface="Söhne"/>
              </a:rPr>
              <a:t>, facilitating efficient model training.</a:t>
            </a:r>
            <a:endParaRPr dirty="0"/>
          </a:p>
        </p:txBody>
      </p:sp>
      <p:sp>
        <p:nvSpPr>
          <p:cNvPr id="116" name="Google Shape;116;g2a245c79f8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8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245c79f8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g2a245c79f8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137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245c79f80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Each LSTM cell in the layers processes one word vector at a time, maintaining an internal state that allows it to remember information from previous words while analyzing the current word.•	The purpose of fully connected layer is to map the complex sequence information captured by the LSTM layers into a form that is suitable for making the final prediction.   </a:t>
            </a:r>
            <a:endParaRPr dirty="0"/>
          </a:p>
        </p:txBody>
      </p:sp>
      <p:sp>
        <p:nvSpPr>
          <p:cNvPr id="124" name="Google Shape;124;g2a245c79f80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21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lvl="0" indent="-228600" algn="l">
              <a:lnSpc>
                <a:spcPct val="130000"/>
              </a:lnSpc>
              <a:spcBef>
                <a:spcPts val="600"/>
              </a:spcBef>
              <a:spcAft>
                <a:spcPts val="0"/>
              </a:spcAft>
              <a:buSzPts val="3360"/>
              <a:buNone/>
              <a:defRPr sz="2800" b="0" i="0">
                <a:solidFill>
                  <a:schemeClr val="lt1"/>
                </a:solidFill>
                <a:latin typeface="Georgia"/>
                <a:ea typeface="Georgia"/>
                <a:cs typeface="Georgia"/>
                <a:sym typeface="Georgia"/>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2"/>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2" descr="University at Buffalo, The State University of New York logo"/>
          <p:cNvPicPr preferRelativeResize="0"/>
          <p:nvPr/>
        </p:nvPicPr>
        <p:blipFill rotWithShape="1">
          <a:blip r:embed="rId3">
            <a:alphaModFix/>
          </a:blip>
          <a:srcRect/>
          <a:stretch/>
        </p:blipFill>
        <p:spPr>
          <a:xfrm>
            <a:off x="660400" y="6041226"/>
            <a:ext cx="4800600" cy="3560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and Graph">
  <p:cSld name="Content and Graph">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1"/>
          <p:cNvSpPr>
            <a:spLocks noGrp="1"/>
          </p:cNvSpPr>
          <p:nvPr>
            <p:ph type="chart" idx="2"/>
          </p:nvPr>
        </p:nvSpPr>
        <p:spPr>
          <a:xfrm>
            <a:off x="5161935" y="1976285"/>
            <a:ext cx="6325152" cy="3967316"/>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R="0" lvl="2"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R="0" lvl="3"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R="0" lvl="4"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1"/>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566928" y="1499616"/>
            <a:ext cx="10515600"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lvl="0" algn="l">
              <a:lnSpc>
                <a:spcPct val="130000"/>
              </a:lnSpc>
              <a:spcBef>
                <a:spcPts val="600"/>
              </a:spcBef>
              <a:spcAft>
                <a:spcPts val="0"/>
              </a:spcAft>
              <a:buSzPts val="3360"/>
              <a:buNone/>
              <a:defRPr sz="2800" b="0">
                <a:solidFill>
                  <a:schemeClr val="lt1"/>
                </a:solidFill>
                <a:latin typeface="Georgia"/>
                <a:ea typeface="Georgia"/>
                <a:cs typeface="Georgia"/>
                <a:sym typeface="Georgia"/>
              </a:defRPr>
            </a:lvl1pPr>
            <a:lvl2pPr lvl="1" algn="ctr">
              <a:lnSpc>
                <a:spcPct val="130000"/>
              </a:lnSpc>
              <a:spcBef>
                <a:spcPts val="600"/>
              </a:spcBef>
              <a:spcAft>
                <a:spcPts val="0"/>
              </a:spcAft>
              <a:buSzPts val="2400"/>
              <a:buNone/>
              <a:defRPr sz="2000"/>
            </a:lvl2pPr>
            <a:lvl3pPr lvl="2" algn="ctr">
              <a:lnSpc>
                <a:spcPct val="130000"/>
              </a:lnSpc>
              <a:spcBef>
                <a:spcPts val="600"/>
              </a:spcBef>
              <a:spcAft>
                <a:spcPts val="0"/>
              </a:spcAft>
              <a:buSzPts val="2160"/>
              <a:buNone/>
              <a:defRPr sz="1800"/>
            </a:lvl3pPr>
            <a:lvl4pPr lvl="3" algn="ctr">
              <a:lnSpc>
                <a:spcPct val="130000"/>
              </a:lnSpc>
              <a:spcBef>
                <a:spcPts val="600"/>
              </a:spcBef>
              <a:spcAft>
                <a:spcPts val="0"/>
              </a:spcAft>
              <a:buSzPts val="1920"/>
              <a:buNone/>
              <a:defRPr sz="1600"/>
            </a:lvl4pPr>
            <a:lvl5pPr lvl="4" algn="ctr">
              <a:lnSpc>
                <a:spcPct val="130000"/>
              </a:lnSpc>
              <a:spcBef>
                <a:spcPts val="600"/>
              </a:spcBef>
              <a:spcAft>
                <a:spcPts val="0"/>
              </a:spcAft>
              <a:buSzPts val="19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 name="Google Shape;21;p3" descr="University at Buffalo, The State University of New York logo"/>
          <p:cNvPicPr preferRelativeResize="0"/>
          <p:nvPr/>
        </p:nvPicPr>
        <p:blipFill rotWithShape="1">
          <a:blip r:embed="rId3">
            <a:alphaModFix/>
          </a:blip>
          <a:srcRect/>
          <a:stretch/>
        </p:blipFill>
        <p:spPr>
          <a:xfrm>
            <a:off x="355600" y="321146"/>
            <a:ext cx="4800600" cy="3560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66928" y="1499616"/>
            <a:ext cx="6951472"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566928" y="2185416"/>
            <a:ext cx="6951472" cy="3968249"/>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Double Content" type="twoObj">
  <p:cSld name="TWO_OBJECT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566928" y="1499616"/>
            <a:ext cx="10515600"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566928" y="2185416"/>
            <a:ext cx="4500372" cy="3948684"/>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body" idx="2"/>
          </p:nvPr>
        </p:nvSpPr>
        <p:spPr>
          <a:xfrm>
            <a:off x="5410200" y="2185416"/>
            <a:ext cx="4498848" cy="3950208"/>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66928" y="1499616"/>
            <a:ext cx="6951472"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566928" y="2185416"/>
            <a:ext cx="6951472" cy="3968249"/>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6"/>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566928" y="1499616"/>
            <a:ext cx="10515600"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566928" y="2185416"/>
            <a:ext cx="5138928" cy="393192"/>
          </a:xfrm>
          <a:prstGeom prst="rect">
            <a:avLst/>
          </a:prstGeom>
          <a:noFill/>
          <a:ln>
            <a:noFill/>
          </a:ln>
        </p:spPr>
        <p:txBody>
          <a:bodyPr spcFirstLastPara="1" wrap="square" lIns="91425" tIns="45700" rIns="91425" bIns="45700" anchor="t" anchorCtr="0">
            <a:spAutoFit/>
          </a:bodyPr>
          <a:lstStyle>
            <a:lvl1pPr marL="457200" lvl="0" indent="-228600" algn="l">
              <a:lnSpc>
                <a:spcPct val="130000"/>
              </a:lnSpc>
              <a:spcBef>
                <a:spcPts val="600"/>
              </a:spcBef>
              <a:spcAft>
                <a:spcPts val="0"/>
              </a:spcAft>
              <a:buSzPts val="1920"/>
              <a:buNone/>
              <a:defRPr sz="1600" b="1" cap="none">
                <a:solidFill>
                  <a:schemeClr val="dk2"/>
                </a:solidFill>
              </a:defRPr>
            </a:lvl1pPr>
            <a:lvl2pPr marL="914400" lvl="1" indent="-228600" algn="l">
              <a:lnSpc>
                <a:spcPct val="130000"/>
              </a:lnSpc>
              <a:spcBef>
                <a:spcPts val="600"/>
              </a:spcBef>
              <a:spcAft>
                <a:spcPts val="0"/>
              </a:spcAft>
              <a:buSzPts val="2400"/>
              <a:buNone/>
              <a:defRPr sz="2000" b="1"/>
            </a:lvl2pPr>
            <a:lvl3pPr marL="1371600" lvl="2" indent="-228600" algn="l">
              <a:lnSpc>
                <a:spcPct val="130000"/>
              </a:lnSpc>
              <a:spcBef>
                <a:spcPts val="600"/>
              </a:spcBef>
              <a:spcAft>
                <a:spcPts val="0"/>
              </a:spcAft>
              <a:buSzPts val="2160"/>
              <a:buNone/>
              <a:defRPr sz="1800" b="1"/>
            </a:lvl3pPr>
            <a:lvl4pPr marL="1828800" lvl="3" indent="-228600" algn="l">
              <a:lnSpc>
                <a:spcPct val="130000"/>
              </a:lnSpc>
              <a:spcBef>
                <a:spcPts val="600"/>
              </a:spcBef>
              <a:spcAft>
                <a:spcPts val="0"/>
              </a:spcAft>
              <a:buSzPts val="1920"/>
              <a:buNone/>
              <a:defRPr sz="1600" b="1"/>
            </a:lvl4pPr>
            <a:lvl5pPr marL="2286000" lvl="4" indent="-228600" algn="l">
              <a:lnSpc>
                <a:spcPct val="130000"/>
              </a:lnSpc>
              <a:spcBef>
                <a:spcPts val="6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7"/>
          <p:cNvSpPr txBox="1">
            <a:spLocks noGrp="1"/>
          </p:cNvSpPr>
          <p:nvPr>
            <p:ph type="body" idx="2"/>
          </p:nvPr>
        </p:nvSpPr>
        <p:spPr>
          <a:xfrm>
            <a:off x="566928" y="2593340"/>
            <a:ext cx="5140515" cy="3535744"/>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Clr>
                <a:schemeClr val="dk2"/>
              </a:buClr>
              <a:buSzPts val="2160"/>
              <a:buFont typeface="Arial"/>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body" idx="3"/>
          </p:nvPr>
        </p:nvSpPr>
        <p:spPr>
          <a:xfrm>
            <a:off x="6172200" y="2185416"/>
            <a:ext cx="5138928" cy="394980"/>
          </a:xfrm>
          <a:prstGeom prst="rect">
            <a:avLst/>
          </a:prstGeom>
          <a:noFill/>
          <a:ln>
            <a:noFill/>
          </a:ln>
        </p:spPr>
        <p:txBody>
          <a:bodyPr spcFirstLastPara="1" wrap="square" lIns="91425" tIns="45700" rIns="91425" bIns="45700" anchor="t" anchorCtr="0">
            <a:spAutoFit/>
          </a:bodyPr>
          <a:lstStyle>
            <a:lvl1pPr marL="457200" lvl="0" indent="-228600" algn="l">
              <a:lnSpc>
                <a:spcPct val="130000"/>
              </a:lnSpc>
              <a:spcBef>
                <a:spcPts val="600"/>
              </a:spcBef>
              <a:spcAft>
                <a:spcPts val="0"/>
              </a:spcAft>
              <a:buSzPts val="1920"/>
              <a:buNone/>
              <a:defRPr sz="1600" b="1" cap="none">
                <a:solidFill>
                  <a:schemeClr val="dk2"/>
                </a:solidFill>
              </a:defRPr>
            </a:lvl1pPr>
            <a:lvl2pPr marL="914400" lvl="1" indent="-228600" algn="l">
              <a:lnSpc>
                <a:spcPct val="130000"/>
              </a:lnSpc>
              <a:spcBef>
                <a:spcPts val="600"/>
              </a:spcBef>
              <a:spcAft>
                <a:spcPts val="0"/>
              </a:spcAft>
              <a:buSzPts val="2400"/>
              <a:buNone/>
              <a:defRPr sz="2000" b="1"/>
            </a:lvl2pPr>
            <a:lvl3pPr marL="1371600" lvl="2" indent="-228600" algn="l">
              <a:lnSpc>
                <a:spcPct val="130000"/>
              </a:lnSpc>
              <a:spcBef>
                <a:spcPts val="600"/>
              </a:spcBef>
              <a:spcAft>
                <a:spcPts val="0"/>
              </a:spcAft>
              <a:buSzPts val="2160"/>
              <a:buNone/>
              <a:defRPr sz="1800" b="1"/>
            </a:lvl3pPr>
            <a:lvl4pPr marL="1828800" lvl="3" indent="-228600" algn="l">
              <a:lnSpc>
                <a:spcPct val="130000"/>
              </a:lnSpc>
              <a:spcBef>
                <a:spcPts val="600"/>
              </a:spcBef>
              <a:spcAft>
                <a:spcPts val="0"/>
              </a:spcAft>
              <a:buSzPts val="1920"/>
              <a:buNone/>
              <a:defRPr sz="1600" b="1"/>
            </a:lvl4pPr>
            <a:lvl5pPr marL="2286000" lvl="4" indent="-228600" algn="l">
              <a:lnSpc>
                <a:spcPct val="130000"/>
              </a:lnSpc>
              <a:spcBef>
                <a:spcPts val="6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7"/>
          <p:cNvSpPr txBox="1">
            <a:spLocks noGrp="1"/>
          </p:cNvSpPr>
          <p:nvPr>
            <p:ph type="body" idx="4"/>
          </p:nvPr>
        </p:nvSpPr>
        <p:spPr>
          <a:xfrm>
            <a:off x="6172200" y="2590800"/>
            <a:ext cx="5138928" cy="3538728"/>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Clr>
                <a:schemeClr val="dk2"/>
              </a:buClr>
              <a:buSzPts val="2160"/>
              <a:buFont typeface="Arial"/>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p:cSld name="Content and Photo">
    <p:spTree>
      <p:nvGrpSpPr>
        <p:cNvPr id="1" name="Shape 42"/>
        <p:cNvGrpSpPr/>
        <p:nvPr/>
      </p:nvGrpSpPr>
      <p:grpSpPr>
        <a:xfrm>
          <a:off x="0" y="0"/>
          <a:ext cx="0" cy="0"/>
          <a:chOff x="0" y="0"/>
          <a:chExt cx="0" cy="0"/>
        </a:xfrm>
      </p:grpSpPr>
      <p:sp>
        <p:nvSpPr>
          <p:cNvPr id="43" name="Google Shape;43;p8"/>
          <p:cNvSpPr>
            <a:spLocks noGrp="1"/>
          </p:cNvSpPr>
          <p:nvPr>
            <p:ph type="pic" idx="2"/>
          </p:nvPr>
        </p:nvSpPr>
        <p:spPr>
          <a:xfrm>
            <a:off x="5098566" y="927100"/>
            <a:ext cx="7093434" cy="5930900"/>
          </a:xfrm>
          <a:prstGeom prst="rect">
            <a:avLst/>
          </a:prstGeom>
          <a:solidFill>
            <a:srgbClr val="BFBFBF"/>
          </a:solidFill>
          <a:ln>
            <a:noFill/>
          </a:ln>
        </p:spPr>
      </p:sp>
      <p:sp>
        <p:nvSpPr>
          <p:cNvPr id="44" name="Google Shape;44;p8"/>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and Three Photos">
  <p:cSld name="Content and Three Photos">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a:spLocks noGrp="1"/>
          </p:cNvSpPr>
          <p:nvPr>
            <p:ph type="pic" idx="2"/>
          </p:nvPr>
        </p:nvSpPr>
        <p:spPr>
          <a:xfrm>
            <a:off x="5114631" y="934720"/>
            <a:ext cx="7077369" cy="3064678"/>
          </a:xfrm>
          <a:prstGeom prst="rect">
            <a:avLst/>
          </a:prstGeom>
          <a:solidFill>
            <a:srgbClr val="BFBFBF"/>
          </a:solidFill>
          <a:ln w="9525" cap="flat" cmpd="sng">
            <a:solidFill>
              <a:schemeClr val="lt1"/>
            </a:solidFill>
            <a:prstDash val="solid"/>
            <a:round/>
            <a:headEnd type="none" w="sm" len="sm"/>
            <a:tailEnd type="none" w="sm" len="sm"/>
          </a:ln>
        </p:spPr>
      </p:sp>
      <p:sp>
        <p:nvSpPr>
          <p:cNvPr id="51" name="Google Shape;51;p9"/>
          <p:cNvSpPr>
            <a:spLocks noGrp="1"/>
          </p:cNvSpPr>
          <p:nvPr>
            <p:ph type="pic" idx="3"/>
          </p:nvPr>
        </p:nvSpPr>
        <p:spPr>
          <a:xfrm>
            <a:off x="5114631" y="3998296"/>
            <a:ext cx="3602522" cy="2857500"/>
          </a:xfrm>
          <a:prstGeom prst="rect">
            <a:avLst/>
          </a:prstGeom>
          <a:solidFill>
            <a:srgbClr val="BFBFBF"/>
          </a:solidFill>
          <a:ln w="9525" cap="flat" cmpd="sng">
            <a:solidFill>
              <a:schemeClr val="lt1"/>
            </a:solidFill>
            <a:prstDash val="solid"/>
            <a:round/>
            <a:headEnd type="none" w="sm" len="sm"/>
            <a:tailEnd type="none" w="sm" len="sm"/>
          </a:ln>
        </p:spPr>
      </p:sp>
      <p:sp>
        <p:nvSpPr>
          <p:cNvPr id="52" name="Google Shape;52;p9"/>
          <p:cNvSpPr>
            <a:spLocks noGrp="1"/>
          </p:cNvSpPr>
          <p:nvPr>
            <p:ph type="pic" idx="4"/>
          </p:nvPr>
        </p:nvSpPr>
        <p:spPr>
          <a:xfrm>
            <a:off x="8701089" y="3998296"/>
            <a:ext cx="3490912" cy="2857500"/>
          </a:xfrm>
          <a:prstGeom prst="rect">
            <a:avLst/>
          </a:prstGeom>
          <a:solidFill>
            <a:srgbClr val="BFBFBF"/>
          </a:solidFill>
          <a:ln w="9525" cap="flat" cmpd="sng">
            <a:solidFill>
              <a:schemeClr val="lt1"/>
            </a:solidFill>
            <a:prstDash val="solid"/>
            <a:round/>
            <a:headEnd type="none" w="sm" len="sm"/>
            <a:tailEnd type="none" w="sm" len="sm"/>
          </a:ln>
        </p:spPr>
      </p:sp>
      <p:sp>
        <p:nvSpPr>
          <p:cNvPr id="53" name="Google Shape;53;p9"/>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566928" y="1499616"/>
            <a:ext cx="10515600" cy="590931"/>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a:spLocks noGrp="1"/>
          </p:cNvSpPr>
          <p:nvPr>
            <p:ph type="pic" idx="2"/>
          </p:nvPr>
        </p:nvSpPr>
        <p:spPr>
          <a:xfrm>
            <a:off x="0" y="927100"/>
            <a:ext cx="12192000" cy="5930900"/>
          </a:xfrm>
          <a:prstGeom prst="rect">
            <a:avLst/>
          </a:prstGeom>
          <a:solidFill>
            <a:srgbClr val="BFBFBF"/>
          </a:solidFill>
          <a:ln>
            <a:noFill/>
          </a:ln>
        </p:spPr>
      </p:sp>
      <p:sp>
        <p:nvSpPr>
          <p:cNvPr id="57" name="Google Shape;57;p10"/>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66928" y="1499616"/>
            <a:ext cx="10515600" cy="590931"/>
          </a:xfrm>
          <a:prstGeom prst="rect">
            <a:avLst/>
          </a:prstGeom>
          <a:noFill/>
          <a:ln>
            <a:noFill/>
          </a:ln>
        </p:spPr>
        <p:txBody>
          <a:bodyPr spcFirstLastPara="1" wrap="square" lIns="91425" tIns="45700" rIns="91425" bIns="45700" anchor="b" anchorCtr="0">
            <a:spAutoFit/>
          </a:bodyPr>
          <a:lstStyle>
            <a:lvl1pPr marR="0" lvl="0" algn="l" rtl="0">
              <a:lnSpc>
                <a:spcPct val="90000"/>
              </a:lnSpc>
              <a:spcBef>
                <a:spcPts val="0"/>
              </a:spcBef>
              <a:spcAft>
                <a:spcPts val="0"/>
              </a:spcAft>
              <a:buClr>
                <a:schemeClr val="dk2"/>
              </a:buClr>
              <a:buSzPts val="3600"/>
              <a:buFont typeface="Georgia"/>
              <a:buNone/>
              <a:defRPr sz="3600" b="0" i="0" u="none" strike="noStrike" cap="non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66928" y="2185416"/>
            <a:ext cx="10515600" cy="3968249"/>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chemeClr val="dk2"/>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 name="Google Shape;12;p1" descr="University at Buffalo, The State University of New York logo"/>
          <p:cNvPicPr preferRelativeResize="0"/>
          <p:nvPr/>
        </p:nvPicPr>
        <p:blipFill rotWithShape="1">
          <a:blip r:embed="rId15">
            <a:alphaModFix/>
          </a:blip>
          <a:srcRect/>
          <a:stretch/>
        </p:blipFill>
        <p:spPr>
          <a:xfrm>
            <a:off x="355600" y="321146"/>
            <a:ext cx="4800600" cy="356029"/>
          </a:xfrm>
          <a:prstGeom prst="rect">
            <a:avLst/>
          </a:prstGeom>
          <a:noFill/>
          <a:ln>
            <a:noFill/>
          </a:ln>
        </p:spPr>
      </p:pic>
      <p:sp>
        <p:nvSpPr>
          <p:cNvPr id="13" name="Google Shape;13;p1"/>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6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89/big.2020.0062"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658375" y="611250"/>
            <a:ext cx="8860200" cy="2386500"/>
          </a:xfrm>
          <a:prstGeom prst="rect">
            <a:avLst/>
          </a:prstGeom>
          <a:noFill/>
          <a:ln>
            <a:noFill/>
          </a:ln>
        </p:spPr>
        <p:txBody>
          <a:bodyPr spcFirstLastPara="1" wrap="square" lIns="0" tIns="45700" rIns="91425" bIns="45700" anchor="b" anchorCtr="0">
            <a:noAutofit/>
          </a:bodyPr>
          <a:lstStyle/>
          <a:p>
            <a:pPr marL="0" lvl="0" indent="0" algn="l" rtl="0">
              <a:spcBef>
                <a:spcPts val="0"/>
              </a:spcBef>
              <a:spcAft>
                <a:spcPts val="0"/>
              </a:spcAft>
              <a:buNone/>
            </a:pPr>
            <a:r>
              <a:rPr lang="en-US"/>
              <a:t>Deep Learning Project Presentation</a:t>
            </a:r>
            <a:endParaRPr/>
          </a:p>
        </p:txBody>
      </p:sp>
      <p:sp>
        <p:nvSpPr>
          <p:cNvPr id="73" name="Google Shape;73;p14"/>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p>
            <a:pPr marL="0" lvl="0" indent="0" algn="l" rtl="0">
              <a:lnSpc>
                <a:spcPct val="130000"/>
              </a:lnSpc>
              <a:spcBef>
                <a:spcPts val="0"/>
              </a:spcBef>
              <a:spcAft>
                <a:spcPts val="0"/>
              </a:spcAft>
              <a:buSzPts val="3360"/>
              <a:buNone/>
            </a:pPr>
            <a:r>
              <a:rPr lang="en-US" b="1" dirty="0"/>
              <a:t>Group - 11</a:t>
            </a:r>
            <a:endParaRPr b="1" dirty="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LSTM</a:t>
            </a:r>
            <a:endParaRPr dirty="0"/>
          </a:p>
        </p:txBody>
      </p:sp>
      <p:sp>
        <p:nvSpPr>
          <p:cNvPr id="173" name="Google Shape;173;p27"/>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Picture 2">
            <a:extLst>
              <a:ext uri="{FF2B5EF4-FFF2-40B4-BE49-F238E27FC236}">
                <a16:creationId xmlns:a16="http://schemas.microsoft.com/office/drawing/2014/main" id="{0CBF5EE6-85C1-7BC9-D62E-83BE251FB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653" y="2235124"/>
            <a:ext cx="805815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3600"/>
              <a:buFont typeface="Georgia"/>
              <a:buNone/>
            </a:pPr>
            <a:r>
              <a:rPr lang="en-US" dirty="0"/>
              <a:t>Models – CNN(Convolutional Neural Networks)</a:t>
            </a:r>
            <a:endParaRPr dirty="0"/>
          </a:p>
        </p:txBody>
      </p:sp>
      <p:sp>
        <p:nvSpPr>
          <p:cNvPr id="143" name="Google Shape;143;p23"/>
          <p:cNvSpPr txBox="1">
            <a:spLocks noGrp="1"/>
          </p:cNvSpPr>
          <p:nvPr>
            <p:ph type="body" idx="4"/>
          </p:nvPr>
        </p:nvSpPr>
        <p:spPr>
          <a:xfrm>
            <a:off x="452628" y="2374350"/>
            <a:ext cx="10744200" cy="2109300"/>
          </a:xfrm>
          <a:prstGeom prst="rect">
            <a:avLst/>
          </a:prstGeom>
          <a:noFill/>
          <a:ln>
            <a:noFill/>
          </a:ln>
        </p:spPr>
        <p:txBody>
          <a:bodyPr spcFirstLastPara="1" wrap="square" lIns="91425" tIns="45700" rIns="91425" bIns="45700" anchor="t" anchorCtr="0">
            <a:noAutofit/>
          </a:bodyPr>
          <a:lstStyle/>
          <a:p>
            <a:pPr marL="422910" indent="-285750" algn="just"/>
            <a:r>
              <a:rPr lang="en-US" sz="2000" i="0" dirty="0">
                <a:solidFill>
                  <a:schemeClr val="tx1">
                    <a:lumMod val="50000"/>
                  </a:schemeClr>
                </a:solidFill>
                <a:effectLst/>
                <a:highlight>
                  <a:srgbClr val="FFFFFF"/>
                </a:highlight>
                <a:latin typeface="+mn-lt"/>
              </a:rPr>
              <a:t>CNNs are excellent at detecting patterns and can identify indicative features like specific phrases or expressions common in fake or real news, using multiple filter sizes to capture various aspects of the data.</a:t>
            </a:r>
          </a:p>
          <a:p>
            <a:pPr marL="422910" indent="-285750" algn="just"/>
            <a:r>
              <a:rPr lang="en-US" sz="2000" i="0" dirty="0">
                <a:solidFill>
                  <a:schemeClr val="tx1">
                    <a:lumMod val="50000"/>
                  </a:schemeClr>
                </a:solidFill>
                <a:effectLst/>
                <a:highlight>
                  <a:srgbClr val="FFFFFF"/>
                </a:highlight>
                <a:latin typeface="+mn-lt"/>
              </a:rPr>
              <a:t>CNNs can be faster to train than RNNs, making them a practical choice for initial explorations or when computational resources are limited.</a:t>
            </a:r>
            <a:endParaRPr sz="2000" dirty="0">
              <a:solidFill>
                <a:schemeClr val="tx1">
                  <a:lumMod val="50000"/>
                </a:schemeClr>
              </a:solidFill>
              <a:latin typeface="+mn-lt"/>
            </a:endParaRPr>
          </a:p>
        </p:txBody>
      </p:sp>
      <p:sp>
        <p:nvSpPr>
          <p:cNvPr id="144" name="Google Shape;144;p23"/>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aphicFrame>
        <p:nvGraphicFramePr>
          <p:cNvPr id="2" name="Diagram 1">
            <a:extLst>
              <a:ext uri="{FF2B5EF4-FFF2-40B4-BE49-F238E27FC236}">
                <a16:creationId xmlns:a16="http://schemas.microsoft.com/office/drawing/2014/main" id="{23186CFD-D88B-4FF9-4DEB-63D71DB4FE79}"/>
              </a:ext>
            </a:extLst>
          </p:cNvPr>
          <p:cNvGraphicFramePr/>
          <p:nvPr>
            <p:extLst>
              <p:ext uri="{D42A27DB-BD31-4B8C-83A1-F6EECF244321}">
                <p14:modId xmlns:p14="http://schemas.microsoft.com/office/powerpoint/2010/main" val="2474460126"/>
              </p:ext>
            </p:extLst>
          </p:nvPr>
        </p:nvGraphicFramePr>
        <p:xfrm>
          <a:off x="353060" y="4100860"/>
          <a:ext cx="11485880" cy="2885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a:t>CNN</a:t>
            </a:r>
            <a:endParaRPr/>
          </a:p>
        </p:txBody>
      </p:sp>
      <p:sp>
        <p:nvSpPr>
          <p:cNvPr id="180" name="Google Shape;180;p28"/>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074" name="Picture 2">
            <a:extLst>
              <a:ext uri="{FF2B5EF4-FFF2-40B4-BE49-F238E27FC236}">
                <a16:creationId xmlns:a16="http://schemas.microsoft.com/office/drawing/2014/main" id="{AEAF0F3F-E221-28E5-A897-F95BE6C69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430" y="2090616"/>
            <a:ext cx="809625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3600"/>
              <a:buFont typeface="Georgia"/>
              <a:buNone/>
            </a:pPr>
            <a:r>
              <a:rPr lang="en-US"/>
              <a:t>Models – BiLSTM</a:t>
            </a:r>
            <a:endParaRPr/>
          </a:p>
        </p:txBody>
      </p:sp>
      <p:sp>
        <p:nvSpPr>
          <p:cNvPr id="135" name="Google Shape;135;p22"/>
          <p:cNvSpPr txBox="1">
            <a:spLocks noGrp="1"/>
          </p:cNvSpPr>
          <p:nvPr>
            <p:ph type="body" idx="4"/>
          </p:nvPr>
        </p:nvSpPr>
        <p:spPr>
          <a:xfrm>
            <a:off x="566928" y="2236285"/>
            <a:ext cx="9444446" cy="2531100"/>
          </a:xfrm>
          <a:prstGeom prst="rect">
            <a:avLst/>
          </a:prstGeom>
          <a:noFill/>
          <a:ln>
            <a:noFill/>
          </a:ln>
        </p:spPr>
        <p:txBody>
          <a:bodyPr spcFirstLastPara="1" wrap="square" lIns="91425" tIns="45700" rIns="91425" bIns="45700" anchor="t" anchorCtr="0">
            <a:noAutofit/>
          </a:bodyPr>
          <a:lstStyle/>
          <a:p>
            <a:pPr algn="just"/>
            <a:r>
              <a:rPr lang="en-US" sz="2000" i="0" dirty="0">
                <a:solidFill>
                  <a:srgbClr val="0D0D0D"/>
                </a:solidFill>
                <a:effectLst/>
                <a:highlight>
                  <a:srgbClr val="FFFFFF"/>
                </a:highlight>
                <a:latin typeface="+mn-lt"/>
              </a:rPr>
              <a:t>By processing data in both forward and backward directions, Bi-LSTMs capture context from both the past and future, providing a more comprehensive understanding of the text.</a:t>
            </a:r>
          </a:p>
          <a:p>
            <a:pPr algn="just"/>
            <a:r>
              <a:rPr lang="en-US" sz="2000" i="0" dirty="0">
                <a:solidFill>
                  <a:srgbClr val="0D0D0D"/>
                </a:solidFill>
                <a:effectLst/>
                <a:highlight>
                  <a:srgbClr val="FFFFFF"/>
                </a:highlight>
                <a:latin typeface="+mn-lt"/>
              </a:rPr>
              <a:t>This model is beneficial when the understanding of the entire sentence structure affects the interpretation, which is often the case in nuanced fake news content.</a:t>
            </a:r>
          </a:p>
          <a:p>
            <a:pPr marL="91440" indent="0" algn="just">
              <a:buNone/>
            </a:pPr>
            <a:endParaRPr lang="en-US" sz="2000" i="0" dirty="0">
              <a:solidFill>
                <a:srgbClr val="0D0D0D"/>
              </a:solidFill>
              <a:effectLst/>
              <a:highlight>
                <a:srgbClr val="FFFFFF"/>
              </a:highlight>
              <a:latin typeface="+mn-lt"/>
            </a:endParaRPr>
          </a:p>
        </p:txBody>
      </p:sp>
      <p:sp>
        <p:nvSpPr>
          <p:cNvPr id="136" name="Google Shape;136;p22"/>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aphicFrame>
        <p:nvGraphicFramePr>
          <p:cNvPr id="2" name="Diagram 1">
            <a:extLst>
              <a:ext uri="{FF2B5EF4-FFF2-40B4-BE49-F238E27FC236}">
                <a16:creationId xmlns:a16="http://schemas.microsoft.com/office/drawing/2014/main" id="{1F71E980-8F77-C811-B1EF-C5E8F3987E48}"/>
              </a:ext>
            </a:extLst>
          </p:cNvPr>
          <p:cNvGraphicFramePr/>
          <p:nvPr>
            <p:extLst>
              <p:ext uri="{D42A27DB-BD31-4B8C-83A1-F6EECF244321}">
                <p14:modId xmlns:p14="http://schemas.microsoft.com/office/powerpoint/2010/main" val="3107393902"/>
              </p:ext>
            </p:extLst>
          </p:nvPr>
        </p:nvGraphicFramePr>
        <p:xfrm>
          <a:off x="353060" y="4100860"/>
          <a:ext cx="11485880" cy="2885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Bi-LSTM</a:t>
            </a:r>
            <a:endParaRPr dirty="0"/>
          </a:p>
        </p:txBody>
      </p:sp>
      <p:sp>
        <p:nvSpPr>
          <p:cNvPr id="166" name="Google Shape;166;p26"/>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026" name="Picture 2">
            <a:extLst>
              <a:ext uri="{FF2B5EF4-FFF2-40B4-BE49-F238E27FC236}">
                <a16:creationId xmlns:a16="http://schemas.microsoft.com/office/drawing/2014/main" id="{4BC4A112-6265-8B14-7533-22975A62A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54" y="2090617"/>
            <a:ext cx="5270182" cy="42291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250F4E7-A883-126F-92A9-0F9875BE0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390" y="2090616"/>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540802" y="1244436"/>
            <a:ext cx="10515600" cy="1588087"/>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3600"/>
              <a:buFont typeface="Georgia"/>
              <a:buNone/>
            </a:pPr>
            <a:r>
              <a:rPr lang="en-US" dirty="0"/>
              <a:t>Models – BERT with K-Fold CV (Bidirectional Encoder Representations from Transformers with K-Fold Cross-Validation) </a:t>
            </a:r>
            <a:endParaRPr dirty="0"/>
          </a:p>
        </p:txBody>
      </p:sp>
      <p:sp>
        <p:nvSpPr>
          <p:cNvPr id="143" name="Google Shape;143;p23"/>
          <p:cNvSpPr txBox="1">
            <a:spLocks noGrp="1"/>
          </p:cNvSpPr>
          <p:nvPr>
            <p:ph type="body" idx="4"/>
          </p:nvPr>
        </p:nvSpPr>
        <p:spPr>
          <a:xfrm>
            <a:off x="426502" y="2832523"/>
            <a:ext cx="10744200" cy="2109300"/>
          </a:xfrm>
          <a:prstGeom prst="rect">
            <a:avLst/>
          </a:prstGeom>
          <a:noFill/>
          <a:ln>
            <a:noFill/>
          </a:ln>
        </p:spPr>
        <p:txBody>
          <a:bodyPr spcFirstLastPara="1" wrap="square" lIns="91425" tIns="45700" rIns="91425" bIns="45700" anchor="t" anchorCtr="0">
            <a:noAutofit/>
          </a:bodyPr>
          <a:lstStyle/>
          <a:p>
            <a:pPr marL="422910" indent="-285750" algn="just"/>
            <a:r>
              <a:rPr lang="en-US" sz="2000" b="0" i="0" dirty="0">
                <a:solidFill>
                  <a:srgbClr val="0D0D0D"/>
                </a:solidFill>
                <a:effectLst/>
                <a:highlight>
                  <a:srgbClr val="FFFFFF"/>
                </a:highlight>
                <a:latin typeface="+mn-lt"/>
              </a:rPr>
              <a:t>BERT with K-Fold Cross-Validation for fake news detection provides a powerful and robust approach to ensure the model is both accurate and generalizable.</a:t>
            </a:r>
          </a:p>
          <a:p>
            <a:pPr marL="422910" indent="-285750" algn="just"/>
            <a:r>
              <a:rPr lang="en-US" sz="2000" b="0" i="0" dirty="0">
                <a:solidFill>
                  <a:srgbClr val="0D0D0D"/>
                </a:solidFill>
                <a:effectLst/>
                <a:highlight>
                  <a:srgbClr val="FFFFFF"/>
                </a:highlight>
                <a:latin typeface="+mn-lt"/>
              </a:rPr>
              <a:t>Using K-Fold CV with BERT ensures that the model's performance is reliable and generalizes well over different subsets of data, which is critical for a balanced evaluation in academic and real-world scenarios.</a:t>
            </a:r>
          </a:p>
        </p:txBody>
      </p:sp>
      <p:sp>
        <p:nvSpPr>
          <p:cNvPr id="144" name="Google Shape;144;p23"/>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dirty="0"/>
          </a:p>
        </p:txBody>
      </p:sp>
      <p:graphicFrame>
        <p:nvGraphicFramePr>
          <p:cNvPr id="2" name="Diagram 1">
            <a:extLst>
              <a:ext uri="{FF2B5EF4-FFF2-40B4-BE49-F238E27FC236}">
                <a16:creationId xmlns:a16="http://schemas.microsoft.com/office/drawing/2014/main" id="{ADDD8599-A672-94FE-0D57-F14376C0600C}"/>
              </a:ext>
            </a:extLst>
          </p:cNvPr>
          <p:cNvGraphicFramePr/>
          <p:nvPr>
            <p:extLst>
              <p:ext uri="{D42A27DB-BD31-4B8C-83A1-F6EECF244321}">
                <p14:modId xmlns:p14="http://schemas.microsoft.com/office/powerpoint/2010/main" val="1300642791"/>
              </p:ext>
            </p:extLst>
          </p:nvPr>
        </p:nvGraphicFramePr>
        <p:xfrm>
          <a:off x="176530" y="4036233"/>
          <a:ext cx="11838940" cy="3154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286376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BERT with K-Fold CV</a:t>
            </a:r>
            <a:endParaRPr dirty="0"/>
          </a:p>
        </p:txBody>
      </p:sp>
      <p:sp>
        <p:nvSpPr>
          <p:cNvPr id="180" name="Google Shape;180;p28"/>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8194" name="Picture 2">
            <a:extLst>
              <a:ext uri="{FF2B5EF4-FFF2-40B4-BE49-F238E27FC236}">
                <a16:creationId xmlns:a16="http://schemas.microsoft.com/office/drawing/2014/main" id="{72F286A1-BC83-ED81-E9DC-87EAACB81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04974"/>
            <a:ext cx="5486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74482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Classification</a:t>
            </a:r>
            <a:endParaRPr dirty="0"/>
          </a:p>
        </p:txBody>
      </p:sp>
      <p:sp>
        <p:nvSpPr>
          <p:cNvPr id="151" name="Google Shape;151;p24"/>
          <p:cNvSpPr txBox="1">
            <a:spLocks noGrp="1"/>
          </p:cNvSpPr>
          <p:nvPr>
            <p:ph type="body" idx="4"/>
          </p:nvPr>
        </p:nvSpPr>
        <p:spPr>
          <a:xfrm>
            <a:off x="534900" y="2358000"/>
            <a:ext cx="11122200" cy="2142000"/>
          </a:xfrm>
          <a:prstGeom prst="rect">
            <a:avLst/>
          </a:prstGeom>
          <a:noFill/>
          <a:ln>
            <a:noFill/>
          </a:ln>
        </p:spPr>
        <p:txBody>
          <a:bodyPr spcFirstLastPara="1" wrap="square" lIns="91425" tIns="45700" rIns="91425" bIns="45700" anchor="t" anchorCtr="0">
            <a:noAutofit/>
          </a:bodyPr>
          <a:lstStyle/>
          <a:p>
            <a:pPr algn="just">
              <a:buFont typeface="+mj-lt"/>
              <a:buAutoNum type="arabicPeriod"/>
            </a:pPr>
            <a:r>
              <a:rPr lang="en-US" sz="2000" b="1" i="0" dirty="0">
                <a:solidFill>
                  <a:srgbClr val="0D0D0D"/>
                </a:solidFill>
                <a:effectLst/>
                <a:highlight>
                  <a:srgbClr val="FFFFFF"/>
                </a:highlight>
                <a:latin typeface="+mn-lt"/>
              </a:rPr>
              <a:t>LSTM</a:t>
            </a:r>
            <a:r>
              <a:rPr lang="en-US" sz="2000" b="0" i="0" dirty="0">
                <a:solidFill>
                  <a:srgbClr val="0D0D0D"/>
                </a:solidFill>
                <a:effectLst/>
                <a:highlight>
                  <a:srgbClr val="FFFFFF"/>
                </a:highlight>
                <a:latin typeface="+mn-lt"/>
              </a:rPr>
              <a:t>: Uses Long Short-Term Memory networks to process sequences and classify news titles.</a:t>
            </a:r>
          </a:p>
          <a:p>
            <a:pPr algn="just">
              <a:buFont typeface="+mj-lt"/>
              <a:buAutoNum type="arabicPeriod"/>
            </a:pPr>
            <a:r>
              <a:rPr lang="en-US" sz="2000" b="1" i="0" dirty="0">
                <a:solidFill>
                  <a:srgbClr val="0D0D0D"/>
                </a:solidFill>
                <a:effectLst/>
                <a:highlight>
                  <a:srgbClr val="FFFFFF"/>
                </a:highlight>
                <a:latin typeface="+mn-lt"/>
              </a:rPr>
              <a:t>Bi-LSTM</a:t>
            </a:r>
            <a:r>
              <a:rPr lang="en-US" sz="2000" b="0" i="0" dirty="0">
                <a:solidFill>
                  <a:srgbClr val="0D0D0D"/>
                </a:solidFill>
                <a:effectLst/>
                <a:highlight>
                  <a:srgbClr val="FFFFFF"/>
                </a:highlight>
                <a:latin typeface="+mn-lt"/>
              </a:rPr>
              <a:t>: Enhances LSTM by processing data in both forward and backward directions to better capture context.</a:t>
            </a:r>
          </a:p>
          <a:p>
            <a:pPr algn="just">
              <a:buFont typeface="+mj-lt"/>
              <a:buAutoNum type="arabicPeriod"/>
            </a:pPr>
            <a:r>
              <a:rPr lang="en-US" sz="2000" b="1" i="0" dirty="0">
                <a:solidFill>
                  <a:srgbClr val="0D0D0D"/>
                </a:solidFill>
                <a:effectLst/>
                <a:highlight>
                  <a:srgbClr val="FFFFFF"/>
                </a:highlight>
                <a:latin typeface="+mn-lt"/>
              </a:rPr>
              <a:t>CNN</a:t>
            </a:r>
            <a:r>
              <a:rPr lang="en-US" sz="2000" b="0" i="0" dirty="0">
                <a:solidFill>
                  <a:srgbClr val="0D0D0D"/>
                </a:solidFill>
                <a:effectLst/>
                <a:highlight>
                  <a:srgbClr val="FFFFFF"/>
                </a:highlight>
                <a:latin typeface="+mn-lt"/>
              </a:rPr>
              <a:t>: Applies Convolutional Neural Networks, typically used in image processing, to text data for feature extraction and classification.</a:t>
            </a:r>
          </a:p>
          <a:p>
            <a:pPr algn="just">
              <a:buFont typeface="+mj-lt"/>
              <a:buAutoNum type="arabicPeriod"/>
            </a:pPr>
            <a:r>
              <a:rPr lang="en-US" sz="2000" b="1" i="0" dirty="0">
                <a:solidFill>
                  <a:srgbClr val="0D0D0D"/>
                </a:solidFill>
                <a:effectLst/>
                <a:highlight>
                  <a:srgbClr val="FFFFFF"/>
                </a:highlight>
                <a:latin typeface="+mn-lt"/>
              </a:rPr>
              <a:t>BERT with K-Fold Validation</a:t>
            </a:r>
            <a:r>
              <a:rPr lang="en-US" sz="2000" b="0" i="0" dirty="0">
                <a:solidFill>
                  <a:srgbClr val="0D0D0D"/>
                </a:solidFill>
                <a:effectLst/>
                <a:highlight>
                  <a:srgbClr val="FFFFFF"/>
                </a:highlight>
                <a:latin typeface="+mn-lt"/>
              </a:rPr>
              <a:t>: Employs the BERT transformer model with cross-validation to ensure robust performance across different data splits.</a:t>
            </a:r>
          </a:p>
        </p:txBody>
      </p:sp>
      <p:sp>
        <p:nvSpPr>
          <p:cNvPr id="152" name="Google Shape;152;p24"/>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Results</a:t>
            </a:r>
            <a:endParaRPr dirty="0"/>
          </a:p>
        </p:txBody>
      </p:sp>
      <p:sp>
        <p:nvSpPr>
          <p:cNvPr id="194" name="Google Shape;194;p30"/>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aphicFrame>
        <p:nvGraphicFramePr>
          <p:cNvPr id="2" name="Table 1">
            <a:extLst>
              <a:ext uri="{FF2B5EF4-FFF2-40B4-BE49-F238E27FC236}">
                <a16:creationId xmlns:a16="http://schemas.microsoft.com/office/drawing/2014/main" id="{8C982E50-1096-AAB9-2786-47B5EE3AD2A6}"/>
              </a:ext>
            </a:extLst>
          </p:cNvPr>
          <p:cNvGraphicFramePr>
            <a:graphicFrameLocks noGrp="1"/>
          </p:cNvGraphicFramePr>
          <p:nvPr>
            <p:extLst>
              <p:ext uri="{D42A27DB-BD31-4B8C-83A1-F6EECF244321}">
                <p14:modId xmlns:p14="http://schemas.microsoft.com/office/powerpoint/2010/main" val="3890664304"/>
              </p:ext>
            </p:extLst>
          </p:nvPr>
        </p:nvGraphicFramePr>
        <p:xfrm>
          <a:off x="1018903" y="2442754"/>
          <a:ext cx="9052560" cy="2440342"/>
        </p:xfrm>
        <a:graphic>
          <a:graphicData uri="http://schemas.openxmlformats.org/drawingml/2006/table">
            <a:tbl>
              <a:tblPr firstRow="1" firstCol="1" bandRow="1">
                <a:tableStyleId>{4D551707-74E2-4D7B-B82C-13F956DD7A83}</a:tableStyleId>
              </a:tblPr>
              <a:tblGrid>
                <a:gridCol w="1531551">
                  <a:extLst>
                    <a:ext uri="{9D8B030D-6E8A-4147-A177-3AD203B41FA5}">
                      <a16:colId xmlns:a16="http://schemas.microsoft.com/office/drawing/2014/main" val="2752233987"/>
                    </a:ext>
                  </a:extLst>
                </a:gridCol>
                <a:gridCol w="5196334">
                  <a:extLst>
                    <a:ext uri="{9D8B030D-6E8A-4147-A177-3AD203B41FA5}">
                      <a16:colId xmlns:a16="http://schemas.microsoft.com/office/drawing/2014/main" val="2521667029"/>
                    </a:ext>
                  </a:extLst>
                </a:gridCol>
                <a:gridCol w="2324675">
                  <a:extLst>
                    <a:ext uri="{9D8B030D-6E8A-4147-A177-3AD203B41FA5}">
                      <a16:colId xmlns:a16="http://schemas.microsoft.com/office/drawing/2014/main" val="1165752217"/>
                    </a:ext>
                  </a:extLst>
                </a:gridCol>
              </a:tblGrid>
              <a:tr h="561703">
                <a:tc>
                  <a:txBody>
                    <a:bodyPr/>
                    <a:lstStyle/>
                    <a:p>
                      <a:pPr marL="0" marR="0" algn="ctr">
                        <a:lnSpc>
                          <a:spcPct val="107000"/>
                        </a:lnSpc>
                        <a:spcBef>
                          <a:spcPts val="0"/>
                        </a:spcBef>
                        <a:spcAft>
                          <a:spcPts val="0"/>
                        </a:spcAft>
                      </a:pPr>
                      <a:r>
                        <a:rPr lang="en-US" sz="2800" b="1" kern="100">
                          <a:effectLst/>
                          <a:highlight>
                            <a:srgbClr val="FFFFFF"/>
                          </a:highlight>
                        </a:rPr>
                        <a:t>S.NO</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ctr">
                        <a:lnSpc>
                          <a:spcPct val="107000"/>
                        </a:lnSpc>
                        <a:spcBef>
                          <a:spcPts val="0"/>
                        </a:spcBef>
                        <a:spcAft>
                          <a:spcPts val="0"/>
                        </a:spcAft>
                      </a:pPr>
                      <a:r>
                        <a:rPr lang="en-US" sz="2800" b="1" kern="100">
                          <a:effectLst/>
                          <a:highlight>
                            <a:srgbClr val="FFFFFF"/>
                          </a:highlight>
                        </a:rPr>
                        <a:t>MODEL NAME</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ctr">
                        <a:lnSpc>
                          <a:spcPct val="107000"/>
                        </a:lnSpc>
                        <a:spcBef>
                          <a:spcPts val="0"/>
                        </a:spcBef>
                        <a:spcAft>
                          <a:spcPts val="0"/>
                        </a:spcAft>
                      </a:pPr>
                      <a:r>
                        <a:rPr lang="en-US" sz="2800" b="1" kern="100">
                          <a:effectLst/>
                          <a:highlight>
                            <a:srgbClr val="FFFFFF"/>
                          </a:highlight>
                        </a:rPr>
                        <a:t>ACCURACY</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3228926455"/>
                  </a:ext>
                </a:extLst>
              </a:tr>
              <a:tr h="481687">
                <a:tc>
                  <a:txBody>
                    <a:bodyPr/>
                    <a:lstStyle/>
                    <a:p>
                      <a:pPr marL="0" marR="0" algn="ctr">
                        <a:lnSpc>
                          <a:spcPct val="107000"/>
                        </a:lnSpc>
                        <a:spcBef>
                          <a:spcPts val="0"/>
                        </a:spcBef>
                        <a:spcAft>
                          <a:spcPts val="0"/>
                        </a:spcAft>
                      </a:pPr>
                      <a:r>
                        <a:rPr lang="en-US" sz="2800" b="1" kern="100">
                          <a:effectLst/>
                          <a:highlight>
                            <a:srgbClr val="FFFFFF"/>
                          </a:highlight>
                        </a:rPr>
                        <a:t>1.</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nSpc>
                          <a:spcPct val="107000"/>
                        </a:lnSpc>
                        <a:spcBef>
                          <a:spcPts val="0"/>
                        </a:spcBef>
                        <a:spcAft>
                          <a:spcPts val="0"/>
                        </a:spcAft>
                      </a:pPr>
                      <a:r>
                        <a:rPr lang="en-US" sz="2800" b="1" kern="100">
                          <a:effectLst/>
                          <a:highlight>
                            <a:srgbClr val="FFFFFF"/>
                          </a:highlight>
                        </a:rPr>
                        <a:t>LSTM</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ctr">
                        <a:lnSpc>
                          <a:spcPct val="107000"/>
                        </a:lnSpc>
                        <a:spcBef>
                          <a:spcPts val="0"/>
                        </a:spcBef>
                        <a:spcAft>
                          <a:spcPts val="0"/>
                        </a:spcAft>
                      </a:pPr>
                      <a:r>
                        <a:rPr lang="en-US" sz="2800" b="1" kern="100" dirty="0">
                          <a:effectLst/>
                        </a:rPr>
                        <a:t>73.04</a:t>
                      </a:r>
                      <a:endParaRPr lang="en-US" sz="2400" b="1"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2422818752"/>
                  </a:ext>
                </a:extLst>
              </a:tr>
              <a:tr h="266918">
                <a:tc>
                  <a:txBody>
                    <a:bodyPr/>
                    <a:lstStyle/>
                    <a:p>
                      <a:pPr marL="0" marR="0" algn="ctr">
                        <a:lnSpc>
                          <a:spcPct val="107000"/>
                        </a:lnSpc>
                        <a:spcBef>
                          <a:spcPts val="0"/>
                        </a:spcBef>
                        <a:spcAft>
                          <a:spcPts val="0"/>
                        </a:spcAft>
                      </a:pPr>
                      <a:r>
                        <a:rPr lang="en-US" sz="2800" b="1" kern="100">
                          <a:effectLst/>
                          <a:highlight>
                            <a:srgbClr val="FFFFFF"/>
                          </a:highlight>
                        </a:rPr>
                        <a:t>2.</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nSpc>
                          <a:spcPct val="107000"/>
                        </a:lnSpc>
                        <a:spcBef>
                          <a:spcPts val="0"/>
                        </a:spcBef>
                        <a:spcAft>
                          <a:spcPts val="0"/>
                        </a:spcAft>
                      </a:pPr>
                      <a:r>
                        <a:rPr lang="en-US" sz="2800" b="1" kern="100" dirty="0">
                          <a:effectLst/>
                          <a:highlight>
                            <a:srgbClr val="FFFFFF"/>
                          </a:highlight>
                        </a:rPr>
                        <a:t>Bi-LSTM</a:t>
                      </a:r>
                      <a:endParaRPr lang="en-US" sz="2400" b="1"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2800" b="1" i="0" u="none" strike="noStrike" cap="none" dirty="0">
                          <a:solidFill>
                            <a:srgbClr val="000000"/>
                          </a:solidFill>
                          <a:effectLst/>
                          <a:highlight>
                            <a:srgbClr val="FFFFFF"/>
                          </a:highlight>
                          <a:latin typeface="Arial"/>
                          <a:ea typeface="Arial"/>
                          <a:cs typeface="Arial"/>
                          <a:sym typeface="Arial"/>
                        </a:rPr>
                        <a:t>79.62</a:t>
                      </a:r>
                      <a:endParaRPr lang="en-US" sz="2800" b="1"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519757457"/>
                  </a:ext>
                </a:extLst>
              </a:tr>
              <a:tr h="481687">
                <a:tc>
                  <a:txBody>
                    <a:bodyPr/>
                    <a:lstStyle/>
                    <a:p>
                      <a:pPr marL="0" marR="0" algn="ctr">
                        <a:lnSpc>
                          <a:spcPct val="107000"/>
                        </a:lnSpc>
                        <a:spcBef>
                          <a:spcPts val="0"/>
                        </a:spcBef>
                        <a:spcAft>
                          <a:spcPts val="0"/>
                        </a:spcAft>
                      </a:pPr>
                      <a:r>
                        <a:rPr lang="en-US" sz="2800" b="1" kern="100">
                          <a:effectLst/>
                          <a:highlight>
                            <a:srgbClr val="FFFFFF"/>
                          </a:highlight>
                        </a:rPr>
                        <a:t>3.</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nSpc>
                          <a:spcPct val="107000"/>
                        </a:lnSpc>
                        <a:spcBef>
                          <a:spcPts val="0"/>
                        </a:spcBef>
                        <a:spcAft>
                          <a:spcPts val="0"/>
                        </a:spcAft>
                      </a:pPr>
                      <a:r>
                        <a:rPr lang="en-US" sz="2800" b="1" kern="100">
                          <a:effectLst/>
                          <a:highlight>
                            <a:srgbClr val="FFFFFF"/>
                          </a:highlight>
                        </a:rPr>
                        <a:t>BERT WITH K FOLD CV</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ctr">
                        <a:lnSpc>
                          <a:spcPct val="107000"/>
                        </a:lnSpc>
                        <a:spcBef>
                          <a:spcPts val="0"/>
                        </a:spcBef>
                        <a:spcAft>
                          <a:spcPts val="0"/>
                        </a:spcAft>
                      </a:pPr>
                      <a:r>
                        <a:rPr lang="en-US" sz="2800" b="1" kern="100">
                          <a:effectLst/>
                          <a:highlight>
                            <a:srgbClr val="FFFFFF"/>
                          </a:highlight>
                        </a:rPr>
                        <a:t>54.96</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844132308"/>
                  </a:ext>
                </a:extLst>
              </a:tr>
              <a:tr h="481687">
                <a:tc>
                  <a:txBody>
                    <a:bodyPr/>
                    <a:lstStyle/>
                    <a:p>
                      <a:pPr marL="0" marR="0" algn="ctr">
                        <a:lnSpc>
                          <a:spcPct val="107000"/>
                        </a:lnSpc>
                        <a:spcBef>
                          <a:spcPts val="0"/>
                        </a:spcBef>
                        <a:spcAft>
                          <a:spcPts val="0"/>
                        </a:spcAft>
                      </a:pPr>
                      <a:r>
                        <a:rPr lang="en-US" sz="2800" b="1" kern="100">
                          <a:effectLst/>
                          <a:highlight>
                            <a:srgbClr val="FFFFFF"/>
                          </a:highlight>
                        </a:rPr>
                        <a:t>4.</a:t>
                      </a:r>
                      <a:endParaRPr lang="en-US" sz="2400" b="1" kern="10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nSpc>
                          <a:spcPct val="107000"/>
                        </a:lnSpc>
                        <a:spcBef>
                          <a:spcPts val="0"/>
                        </a:spcBef>
                        <a:spcAft>
                          <a:spcPts val="0"/>
                        </a:spcAft>
                      </a:pPr>
                      <a:r>
                        <a:rPr lang="en-US" sz="2800" b="1" kern="100" dirty="0">
                          <a:effectLst/>
                          <a:highlight>
                            <a:srgbClr val="FFFFFF"/>
                          </a:highlight>
                        </a:rPr>
                        <a:t>CNN</a:t>
                      </a:r>
                      <a:endParaRPr lang="en-US" sz="2400" b="1"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ctr">
                        <a:lnSpc>
                          <a:spcPct val="107000"/>
                        </a:lnSpc>
                        <a:spcBef>
                          <a:spcPts val="0"/>
                        </a:spcBef>
                        <a:spcAft>
                          <a:spcPts val="0"/>
                        </a:spcAft>
                      </a:pPr>
                      <a:r>
                        <a:rPr lang="en-US" sz="2800" b="1" kern="100" dirty="0">
                          <a:effectLst/>
                        </a:rPr>
                        <a:t>76.01</a:t>
                      </a:r>
                      <a:endParaRPr lang="en-US" sz="2400" b="1" kern="100" dirty="0">
                        <a:effectLst/>
                        <a:highlight>
                          <a:srgbClr val="FFFFFF"/>
                        </a:highligh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3812495659"/>
                  </a:ext>
                </a:extLst>
              </a:tr>
            </a:tbl>
          </a:graphicData>
        </a:graphic>
      </p:graphicFrame>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514677" y="1120793"/>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a:t>Web Integration</a:t>
            </a:r>
            <a:endParaRPr/>
          </a:p>
        </p:txBody>
      </p:sp>
      <p:sp>
        <p:nvSpPr>
          <p:cNvPr id="204" name="Google Shape;204;p3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TextBox 4">
            <a:extLst>
              <a:ext uri="{FF2B5EF4-FFF2-40B4-BE49-F238E27FC236}">
                <a16:creationId xmlns:a16="http://schemas.microsoft.com/office/drawing/2014/main" id="{2715A099-8668-F0F6-FEAD-3975EE8FBA9B}"/>
              </a:ext>
            </a:extLst>
          </p:cNvPr>
          <p:cNvSpPr txBox="1"/>
          <p:nvPr/>
        </p:nvSpPr>
        <p:spPr>
          <a:xfrm>
            <a:off x="653142" y="2112705"/>
            <a:ext cx="9065623" cy="2862322"/>
          </a:xfrm>
          <a:prstGeom prst="rect">
            <a:avLst/>
          </a:prstGeom>
          <a:noFill/>
        </p:spPr>
        <p:txBody>
          <a:bodyPr wrap="square">
            <a:spAutoFit/>
          </a:bodyPr>
          <a:lstStyle/>
          <a:p>
            <a:pPr algn="just"/>
            <a:r>
              <a:rPr lang="en-US" sz="1800" b="1" i="0" dirty="0">
                <a:solidFill>
                  <a:srgbClr val="0D0D0D"/>
                </a:solidFill>
                <a:effectLst/>
                <a:highlight>
                  <a:srgbClr val="FFFFFF"/>
                </a:highlight>
                <a:latin typeface="+mn-lt"/>
              </a:rPr>
              <a:t>User Interface (Frontend)</a:t>
            </a:r>
            <a:endParaRPr lang="en-US" sz="1800" dirty="0">
              <a:solidFill>
                <a:srgbClr val="0D0D0D"/>
              </a:solidFill>
              <a:highlight>
                <a:srgbClr val="FFFFFF"/>
              </a:highlight>
              <a:latin typeface="+mn-lt"/>
            </a:endParaRPr>
          </a:p>
          <a:p>
            <a:pPr marL="285750" indent="-285750" algn="just">
              <a:buFont typeface="Arial" panose="020B0604020202020204" pitchFamily="34" charset="0"/>
              <a:buChar char="•"/>
            </a:pPr>
            <a:r>
              <a:rPr lang="en-US" sz="1800" b="1" i="0" dirty="0">
                <a:solidFill>
                  <a:srgbClr val="0D0D0D"/>
                </a:solidFill>
                <a:effectLst/>
                <a:highlight>
                  <a:srgbClr val="FFFFFF"/>
                </a:highlight>
                <a:latin typeface="+mn-lt"/>
              </a:rPr>
              <a:t>React.js</a:t>
            </a:r>
            <a:r>
              <a:rPr lang="en-US" sz="1800" b="0" i="0" dirty="0">
                <a:solidFill>
                  <a:srgbClr val="0D0D0D"/>
                </a:solidFill>
                <a:effectLst/>
                <a:highlight>
                  <a:srgbClr val="FFFFFF"/>
                </a:highlight>
                <a:latin typeface="+mn-lt"/>
              </a:rPr>
              <a:t>: Manages the views and state of the application, handling user interactions dynamically.</a:t>
            </a:r>
          </a:p>
          <a:p>
            <a:pPr marL="285750" indent="-285750" algn="just">
              <a:buFont typeface="Arial" panose="020B0604020202020204" pitchFamily="34" charset="0"/>
              <a:buChar char="•"/>
            </a:pPr>
            <a:r>
              <a:rPr lang="en-US" sz="1800" b="1" i="0" dirty="0">
                <a:solidFill>
                  <a:srgbClr val="0D0D0D"/>
                </a:solidFill>
                <a:effectLst/>
                <a:highlight>
                  <a:srgbClr val="FFFFFF"/>
                </a:highlight>
                <a:latin typeface="+mn-lt"/>
              </a:rPr>
              <a:t>CSS</a:t>
            </a:r>
            <a:r>
              <a:rPr lang="en-US" sz="1800" b="0" i="0" dirty="0">
                <a:solidFill>
                  <a:srgbClr val="0D0D0D"/>
                </a:solidFill>
                <a:effectLst/>
                <a:highlight>
                  <a:srgbClr val="FFFFFF"/>
                </a:highlight>
                <a:latin typeface="+mn-lt"/>
              </a:rPr>
              <a:t>: Styles the React components, defining the visual aesthetics like colors, layouts, and fonts.</a:t>
            </a:r>
          </a:p>
          <a:p>
            <a:pPr algn="just"/>
            <a:endParaRPr lang="en-US" sz="1800" dirty="0">
              <a:solidFill>
                <a:srgbClr val="0D0D0D"/>
              </a:solidFill>
              <a:highlight>
                <a:srgbClr val="FFFFFF"/>
              </a:highlight>
              <a:latin typeface="+mn-lt"/>
            </a:endParaRPr>
          </a:p>
          <a:p>
            <a:pPr algn="just"/>
            <a:r>
              <a:rPr lang="en-US" sz="1800" b="1" i="0" dirty="0">
                <a:solidFill>
                  <a:srgbClr val="0D0D0D"/>
                </a:solidFill>
                <a:effectLst/>
                <a:highlight>
                  <a:srgbClr val="FFFFFF"/>
                </a:highlight>
                <a:latin typeface="+mn-lt"/>
              </a:rPr>
              <a:t>Server (Backend)</a:t>
            </a:r>
            <a:endParaRPr lang="en-US" sz="1800" dirty="0">
              <a:solidFill>
                <a:srgbClr val="0D0D0D"/>
              </a:solidFill>
              <a:highlight>
                <a:srgbClr val="FFFFFF"/>
              </a:highlight>
              <a:latin typeface="+mn-lt"/>
            </a:endParaRPr>
          </a:p>
          <a:p>
            <a:pPr marL="285750" indent="-285750" algn="just">
              <a:buFont typeface="Arial" panose="020B0604020202020204" pitchFamily="34" charset="0"/>
              <a:buChar char="•"/>
            </a:pPr>
            <a:r>
              <a:rPr lang="en-US" sz="1800" b="1" i="0" dirty="0">
                <a:solidFill>
                  <a:srgbClr val="0D0D0D"/>
                </a:solidFill>
                <a:effectLst/>
                <a:highlight>
                  <a:srgbClr val="FFFFFF"/>
                </a:highlight>
                <a:latin typeface="+mn-lt"/>
              </a:rPr>
              <a:t>Flask</a:t>
            </a:r>
            <a:r>
              <a:rPr lang="en-US" sz="1800" b="0" i="0" dirty="0">
                <a:solidFill>
                  <a:srgbClr val="0D0D0D"/>
                </a:solidFill>
                <a:effectLst/>
                <a:highlight>
                  <a:srgbClr val="FFFFFF"/>
                </a:highlight>
                <a:latin typeface="+mn-lt"/>
              </a:rPr>
              <a:t>: A lightweight WSGI web application framework in Python, handling requests from the front end, executing server-side logic, and sending responses back.</a:t>
            </a:r>
          </a:p>
          <a:p>
            <a:pPr algn="just"/>
            <a:endParaRPr lang="en-US" sz="1800" dirty="0">
              <a:solidFill>
                <a:srgbClr val="0D0D0D"/>
              </a:solidFill>
              <a:highlight>
                <a:srgbClr val="FFFFFF"/>
              </a:highlight>
              <a:latin typeface="+mn-lt"/>
            </a:endParaRPr>
          </a:p>
        </p:txBody>
      </p:sp>
      <p:pic>
        <p:nvPicPr>
          <p:cNvPr id="3074" name="Picture 2" descr="React (JavaScript library) - Wikipedia">
            <a:extLst>
              <a:ext uri="{FF2B5EF4-FFF2-40B4-BE49-F238E27FC236}">
                <a16:creationId xmlns:a16="http://schemas.microsoft.com/office/drawing/2014/main" id="{20D61511-0AC3-DBE5-2B8B-CC76C6F86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071" y="5076353"/>
            <a:ext cx="1254170" cy="11420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SS logo and symbol, meaning, history, PNG">
            <a:extLst>
              <a:ext uri="{FF2B5EF4-FFF2-40B4-BE49-F238E27FC236}">
                <a16:creationId xmlns:a16="http://schemas.microsoft.com/office/drawing/2014/main" id="{39FAD9C4-00CF-9FD8-13E0-7EA368F1F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17" y="4955248"/>
            <a:ext cx="2081349" cy="1300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66F647-5252-DFC2-39B3-155252FEE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237" y="5305045"/>
            <a:ext cx="2115757" cy="684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297420" y="419853"/>
            <a:ext cx="9414257" cy="2387600"/>
          </a:xfrm>
          <a:prstGeom prst="rect">
            <a:avLst/>
          </a:prstGeom>
          <a:noFill/>
          <a:ln>
            <a:noFill/>
          </a:ln>
        </p:spPr>
        <p:txBody>
          <a:bodyPr spcFirstLastPara="1" wrap="square" lIns="0" tIns="45700" rIns="91425" bIns="45700" anchor="b" anchorCtr="0">
            <a:noAutofit/>
          </a:bodyPr>
          <a:lstStyle/>
          <a:p>
            <a:pPr marL="0" lvl="0" indent="0" algn="just" rtl="0">
              <a:spcBef>
                <a:spcPts val="0"/>
              </a:spcBef>
              <a:spcAft>
                <a:spcPts val="0"/>
              </a:spcAft>
              <a:buNone/>
            </a:pPr>
            <a:r>
              <a:rPr lang="en-US" dirty="0"/>
              <a:t>Fake News Detection</a:t>
            </a:r>
            <a:endParaRPr dirty="0"/>
          </a:p>
        </p:txBody>
      </p:sp>
      <p:sp>
        <p:nvSpPr>
          <p:cNvPr id="79" name="Google Shape;79;p15"/>
          <p:cNvSpPr txBox="1">
            <a:spLocks noGrp="1"/>
          </p:cNvSpPr>
          <p:nvPr>
            <p:ph type="body" idx="4294967295"/>
          </p:nvPr>
        </p:nvSpPr>
        <p:spPr>
          <a:xfrm>
            <a:off x="414299" y="3429000"/>
            <a:ext cx="6638400" cy="1650300"/>
          </a:xfrm>
          <a:prstGeom prst="rect">
            <a:avLst/>
          </a:prstGeom>
          <a:noFill/>
          <a:ln>
            <a:noFill/>
          </a:ln>
        </p:spPr>
        <p:txBody>
          <a:bodyPr spcFirstLastPara="1" wrap="square" lIns="0" tIns="45700" rIns="91425" bIns="45700" anchor="t" anchorCtr="0">
            <a:noAutofit/>
          </a:bodyPr>
          <a:lstStyle/>
          <a:p>
            <a:pPr marL="0" lvl="0" indent="0" algn="just" rtl="0">
              <a:lnSpc>
                <a:spcPct val="130000"/>
              </a:lnSpc>
              <a:spcBef>
                <a:spcPts val="0"/>
              </a:spcBef>
              <a:spcAft>
                <a:spcPts val="0"/>
              </a:spcAft>
              <a:buSzPts val="3360"/>
              <a:buNone/>
            </a:pPr>
            <a:r>
              <a:rPr lang="en-US" sz="2000" b="1" dirty="0">
                <a:solidFill>
                  <a:schemeClr val="lt1"/>
                </a:solidFill>
              </a:rPr>
              <a:t>Group members:</a:t>
            </a:r>
          </a:p>
          <a:p>
            <a:pPr marL="0" lvl="0" indent="0" algn="just" rtl="0">
              <a:lnSpc>
                <a:spcPct val="130000"/>
              </a:lnSpc>
              <a:spcBef>
                <a:spcPts val="0"/>
              </a:spcBef>
              <a:spcAft>
                <a:spcPts val="0"/>
              </a:spcAft>
              <a:buSzPts val="3360"/>
              <a:buNone/>
            </a:pPr>
            <a:r>
              <a:rPr lang="en-US" sz="2000" b="1" dirty="0">
                <a:solidFill>
                  <a:schemeClr val="lt1"/>
                </a:solidFill>
              </a:rPr>
              <a:t>Rishitha Navuduru – 50532666</a:t>
            </a:r>
            <a:endParaRPr sz="2000" b="1" dirty="0">
              <a:solidFill>
                <a:schemeClr val="lt1"/>
              </a:solidFill>
            </a:endParaRPr>
          </a:p>
          <a:p>
            <a:pPr marL="0" lvl="0" indent="0" algn="just" rtl="0">
              <a:lnSpc>
                <a:spcPct val="130000"/>
              </a:lnSpc>
              <a:spcBef>
                <a:spcPts val="0"/>
              </a:spcBef>
              <a:spcAft>
                <a:spcPts val="0"/>
              </a:spcAft>
              <a:buSzPts val="3360"/>
              <a:buNone/>
            </a:pPr>
            <a:r>
              <a:rPr lang="en-US" sz="2000" b="1" dirty="0">
                <a:solidFill>
                  <a:schemeClr val="lt1"/>
                </a:solidFill>
              </a:rPr>
              <a:t>Sahana </a:t>
            </a:r>
            <a:r>
              <a:rPr lang="en-US" sz="2000" b="1" dirty="0" err="1">
                <a:solidFill>
                  <a:schemeClr val="lt1"/>
                </a:solidFill>
              </a:rPr>
              <a:t>Kallem</a:t>
            </a:r>
            <a:r>
              <a:rPr lang="en-US" sz="2000" b="1" dirty="0">
                <a:solidFill>
                  <a:schemeClr val="lt1"/>
                </a:solidFill>
              </a:rPr>
              <a:t> - 50532670</a:t>
            </a:r>
            <a:endParaRPr sz="2000" b="1" dirty="0">
              <a:solidFill>
                <a:schemeClr val="lt1"/>
              </a:solidFill>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514677" y="1120793"/>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a:t>Web Integration</a:t>
            </a:r>
            <a:endParaRPr/>
          </a:p>
        </p:txBody>
      </p:sp>
      <p:sp>
        <p:nvSpPr>
          <p:cNvPr id="204" name="Google Shape;204;p3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892161D3-44D3-3DBA-C337-742A9B341369}"/>
              </a:ext>
            </a:extLst>
          </p:cNvPr>
          <p:cNvPicPr>
            <a:picLocks noChangeAspect="1"/>
          </p:cNvPicPr>
          <p:nvPr/>
        </p:nvPicPr>
        <p:blipFill rotWithShape="1">
          <a:blip r:embed="rId3"/>
          <a:srcRect l="4836"/>
          <a:stretch/>
        </p:blipFill>
        <p:spPr>
          <a:xfrm>
            <a:off x="1436913" y="1933303"/>
            <a:ext cx="9026435" cy="4386471"/>
          </a:xfrm>
          <a:prstGeom prst="rect">
            <a:avLst/>
          </a:prstGeom>
        </p:spPr>
      </p:pic>
    </p:spTree>
    <p:extLst>
      <p:ext uri="{BB962C8B-B14F-4D97-AF65-F5344CB8AC3E}">
        <p14:creationId xmlns:p14="http://schemas.microsoft.com/office/powerpoint/2010/main" val="164076356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BB8E-8F9B-1FB3-8833-9756BF7D6C5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53A5A5-FCBD-8DD3-1CCE-E12FCA32DDC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B296C47-1690-5DA6-B8A1-59CDC339D586}"/>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096532BE-65CB-A67D-2384-C92FE841BC05}"/>
              </a:ext>
            </a:extLst>
          </p:cNvPr>
          <p:cNvSpPr>
            <a:spLocks noGrp="1"/>
          </p:cNvSpPr>
          <p:nvPr>
            <p:ph type="body" idx="3"/>
          </p:nvPr>
        </p:nvSpPr>
        <p:spPr/>
        <p:txBody>
          <a:bodyPr/>
          <a:lstStyle/>
          <a:p>
            <a:endParaRPr lang="en-US"/>
          </a:p>
        </p:txBody>
      </p:sp>
      <p:sp>
        <p:nvSpPr>
          <p:cNvPr id="6" name="Text Placeholder 5">
            <a:extLst>
              <a:ext uri="{FF2B5EF4-FFF2-40B4-BE49-F238E27FC236}">
                <a16:creationId xmlns:a16="http://schemas.microsoft.com/office/drawing/2014/main" id="{371F9836-B0F5-4ED2-39BA-7F284A6AE4A3}"/>
              </a:ext>
            </a:extLst>
          </p:cNvPr>
          <p:cNvSpPr>
            <a:spLocks noGrp="1"/>
          </p:cNvSpPr>
          <p:nvPr>
            <p:ph type="body" idx="4"/>
          </p:nvPr>
        </p:nvSpPr>
        <p:spPr/>
        <p:txBody>
          <a:bodyPr/>
          <a:lstStyle/>
          <a:p>
            <a:endParaRPr lang="en-US"/>
          </a:p>
        </p:txBody>
      </p:sp>
      <p:pic>
        <p:nvPicPr>
          <p:cNvPr id="8" name="Picture 7">
            <a:extLst>
              <a:ext uri="{FF2B5EF4-FFF2-40B4-BE49-F238E27FC236}">
                <a16:creationId xmlns:a16="http://schemas.microsoft.com/office/drawing/2014/main" id="{2E0E14D8-BB0D-E255-0820-6BDDA95260E3}"/>
              </a:ext>
            </a:extLst>
          </p:cNvPr>
          <p:cNvPicPr>
            <a:picLocks noChangeAspect="1"/>
          </p:cNvPicPr>
          <p:nvPr/>
        </p:nvPicPr>
        <p:blipFill>
          <a:blip r:embed="rId2"/>
          <a:stretch>
            <a:fillRect/>
          </a:stretch>
        </p:blipFill>
        <p:spPr>
          <a:xfrm>
            <a:off x="691872" y="1323842"/>
            <a:ext cx="10808255" cy="5124713"/>
          </a:xfrm>
          <a:prstGeom prst="rect">
            <a:avLst/>
          </a:prstGeom>
        </p:spPr>
      </p:pic>
    </p:spTree>
    <p:extLst>
      <p:ext uri="{BB962C8B-B14F-4D97-AF65-F5344CB8AC3E}">
        <p14:creationId xmlns:p14="http://schemas.microsoft.com/office/powerpoint/2010/main" val="142170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D0DD35-C493-6AA3-5DC3-06E9589D9C5A}"/>
              </a:ext>
            </a:extLst>
          </p:cNvPr>
          <p:cNvPicPr>
            <a:picLocks noChangeAspect="1"/>
          </p:cNvPicPr>
          <p:nvPr/>
        </p:nvPicPr>
        <p:blipFill>
          <a:blip r:embed="rId3"/>
          <a:stretch>
            <a:fillRect/>
          </a:stretch>
        </p:blipFill>
        <p:spPr>
          <a:xfrm>
            <a:off x="491837" y="1279028"/>
            <a:ext cx="11208326" cy="5188217"/>
          </a:xfrm>
          <a:prstGeom prst="rect">
            <a:avLst/>
          </a:prstGeom>
        </p:spPr>
      </p:pic>
    </p:spTree>
    <p:extLst>
      <p:ext uri="{BB962C8B-B14F-4D97-AF65-F5344CB8AC3E}">
        <p14:creationId xmlns:p14="http://schemas.microsoft.com/office/powerpoint/2010/main" val="42180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0C44-AB0F-F239-1F62-DBDE32F32434}"/>
              </a:ext>
            </a:extLst>
          </p:cNvPr>
          <p:cNvSpPr>
            <a:spLocks noGrp="1"/>
          </p:cNvSpPr>
          <p:nvPr>
            <p:ph type="title"/>
          </p:nvPr>
        </p:nvSpPr>
        <p:spPr>
          <a:xfrm>
            <a:off x="4150100" y="3281452"/>
            <a:ext cx="10515600" cy="701690"/>
          </a:xfrm>
        </p:spPr>
        <p:txBody>
          <a:bodyPr/>
          <a:lstStyle/>
          <a:p>
            <a:r>
              <a:rPr lang="en-US" sz="4400" dirty="0"/>
              <a:t>Demo Time!</a:t>
            </a:r>
          </a:p>
        </p:txBody>
      </p:sp>
    </p:spTree>
    <p:extLst>
      <p:ext uri="{BB962C8B-B14F-4D97-AF65-F5344CB8AC3E}">
        <p14:creationId xmlns:p14="http://schemas.microsoft.com/office/powerpoint/2010/main" val="94655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a:t>References</a:t>
            </a:r>
            <a:endParaRPr/>
          </a:p>
        </p:txBody>
      </p:sp>
      <p:sp>
        <p:nvSpPr>
          <p:cNvPr id="212" name="Google Shape;212;p32"/>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13" name="Google Shape;213;p32"/>
          <p:cNvSpPr txBox="1">
            <a:spLocks noGrp="1"/>
          </p:cNvSpPr>
          <p:nvPr>
            <p:ph type="body" idx="4"/>
          </p:nvPr>
        </p:nvSpPr>
        <p:spPr>
          <a:xfrm>
            <a:off x="452628" y="1756486"/>
            <a:ext cx="10744200" cy="3993300"/>
          </a:xfrm>
          <a:prstGeom prst="rect">
            <a:avLst/>
          </a:prstGeom>
          <a:noFill/>
          <a:ln>
            <a:noFill/>
          </a:ln>
        </p:spPr>
        <p:txBody>
          <a:bodyPr spcFirstLastPara="1" wrap="square" lIns="91425" tIns="45700" rIns="91425" bIns="45700" anchor="t" anchorCtr="0">
            <a:noAutofit/>
          </a:bodyPr>
          <a:lstStyle/>
          <a:p>
            <a:pPr marL="137160" lvl="0" indent="0" algn="just" rtl="0">
              <a:lnSpc>
                <a:spcPct val="130000"/>
              </a:lnSpc>
              <a:spcBef>
                <a:spcPts val="600"/>
              </a:spcBef>
              <a:spcAft>
                <a:spcPts val="0"/>
              </a:spcAft>
              <a:buClr>
                <a:schemeClr val="dk2"/>
              </a:buClr>
              <a:buSzPts val="2160"/>
              <a:buNone/>
            </a:pPr>
            <a:endParaRPr lang="en-US" sz="2000" dirty="0">
              <a:solidFill>
                <a:schemeClr val="tx1">
                  <a:lumMod val="50000"/>
                </a:schemeClr>
              </a:solidFill>
              <a:latin typeface="+mn-lt"/>
            </a:endParaRPr>
          </a:p>
          <a:p>
            <a:pPr marL="480060" lvl="0" indent="-342900" algn="just" rtl="0">
              <a:lnSpc>
                <a:spcPct val="130000"/>
              </a:lnSpc>
              <a:spcBef>
                <a:spcPts val="600"/>
              </a:spcBef>
              <a:spcAft>
                <a:spcPts val="0"/>
              </a:spcAft>
              <a:buClr>
                <a:schemeClr val="dk2"/>
              </a:buClr>
              <a:buSzPts val="2160"/>
              <a:buFont typeface="Arial"/>
              <a:buAutoNum type="arabicPeriod"/>
            </a:pPr>
            <a:r>
              <a:rPr lang="en-US" sz="2000" dirty="0">
                <a:solidFill>
                  <a:schemeClr val="tx1">
                    <a:lumMod val="50000"/>
                  </a:schemeClr>
                </a:solidFill>
                <a:latin typeface="+mn-lt"/>
              </a:rPr>
              <a:t>]K. Shu, D. </a:t>
            </a:r>
            <a:r>
              <a:rPr lang="en-US" sz="2000" dirty="0" err="1">
                <a:solidFill>
                  <a:schemeClr val="tx1">
                    <a:lumMod val="50000"/>
                  </a:schemeClr>
                </a:solidFill>
                <a:latin typeface="+mn-lt"/>
              </a:rPr>
              <a:t>Mahudeswaran</a:t>
            </a:r>
            <a:r>
              <a:rPr lang="en-US" sz="2000" dirty="0">
                <a:solidFill>
                  <a:schemeClr val="tx1">
                    <a:lumMod val="50000"/>
                  </a:schemeClr>
                </a:solidFill>
                <a:latin typeface="+mn-lt"/>
              </a:rPr>
              <a:t>, S. Wang, D. Lee, and H. Liu, “</a:t>
            </a:r>
            <a:r>
              <a:rPr lang="en-US" sz="2000" dirty="0" err="1">
                <a:solidFill>
                  <a:schemeClr val="tx1">
                    <a:lumMod val="50000"/>
                  </a:schemeClr>
                </a:solidFill>
                <a:latin typeface="+mn-lt"/>
              </a:rPr>
              <a:t>FakeNewsNet</a:t>
            </a:r>
            <a:r>
              <a:rPr lang="en-US" sz="2000" dirty="0">
                <a:solidFill>
                  <a:schemeClr val="tx1">
                    <a:lumMod val="50000"/>
                  </a:schemeClr>
                </a:solidFill>
                <a:latin typeface="+mn-lt"/>
              </a:rPr>
              <a:t>: A Data Repository with News Content, Social Context, and Spatiotemporal Information for Studying Fake News on Social Media,” Big Data, vol. 8, no. 3, pp. 171–188, Jun. 2020, </a:t>
            </a:r>
            <a:r>
              <a:rPr lang="en-US" sz="2000" dirty="0" err="1">
                <a:solidFill>
                  <a:schemeClr val="tx1">
                    <a:lumMod val="50000"/>
                  </a:schemeClr>
                </a:solidFill>
                <a:latin typeface="+mn-lt"/>
              </a:rPr>
              <a:t>doi</a:t>
            </a:r>
            <a:r>
              <a:rPr lang="en-US" sz="2000" dirty="0">
                <a:solidFill>
                  <a:schemeClr val="tx1">
                    <a:lumMod val="50000"/>
                  </a:schemeClr>
                </a:solidFill>
                <a:latin typeface="+mn-lt"/>
              </a:rPr>
              <a:t>: </a:t>
            </a:r>
            <a:r>
              <a:rPr lang="en-US" sz="2000" dirty="0">
                <a:solidFill>
                  <a:schemeClr val="tx1">
                    <a:lumMod val="50000"/>
                  </a:schemeClr>
                </a:solidFill>
                <a:latin typeface="+mn-lt"/>
                <a:hlinkClick r:id="rId3">
                  <a:extLst>
                    <a:ext uri="{A12FA001-AC4F-418D-AE19-62706E023703}">
                      <ahyp:hlinkClr xmlns:ahyp="http://schemas.microsoft.com/office/drawing/2018/hyperlinkcolor" val="tx"/>
                    </a:ext>
                  </a:extLst>
                </a:hlinkClick>
              </a:rPr>
              <a:t>https://doi.org/10.1089/big.2020.0062</a:t>
            </a:r>
            <a:r>
              <a:rPr lang="en-US" sz="2000" dirty="0">
                <a:solidFill>
                  <a:schemeClr val="tx1">
                    <a:lumMod val="50000"/>
                  </a:schemeClr>
                </a:solidFill>
                <a:latin typeface="+mn-lt"/>
              </a:rPr>
              <a:t>.</a:t>
            </a:r>
          </a:p>
          <a:p>
            <a:pPr marL="480060" indent="-342900" algn="just">
              <a:buFont typeface="Arial"/>
              <a:buAutoNum type="arabicPeriod"/>
            </a:pPr>
            <a:r>
              <a:rPr lang="en-US" sz="2000" kern="0" dirty="0" err="1">
                <a:solidFill>
                  <a:schemeClr val="tx1">
                    <a:lumMod val="50000"/>
                  </a:schemeClr>
                </a:solidFill>
                <a:effectLst/>
                <a:latin typeface="+mn-lt"/>
                <a:ea typeface="Times New Roman" panose="02020603050405020304" pitchFamily="18" charset="0"/>
                <a:cs typeface="Cordia New" panose="020B0304020202020204" pitchFamily="34" charset="-34"/>
              </a:rPr>
              <a:t>Bahad</a:t>
            </a:r>
            <a:r>
              <a:rPr lang="en-US" sz="2000" kern="0" dirty="0">
                <a:solidFill>
                  <a:schemeClr val="tx1">
                    <a:lumMod val="50000"/>
                  </a:schemeClr>
                </a:solidFill>
                <a:effectLst/>
                <a:latin typeface="+mn-lt"/>
                <a:ea typeface="Times New Roman" panose="02020603050405020304" pitchFamily="18" charset="0"/>
                <a:cs typeface="Cordia New" panose="020B0304020202020204" pitchFamily="34" charset="-34"/>
              </a:rPr>
              <a:t>, Pritika, et al. “Fake News Detection Using Bi-Directional LSTM-Recurrent Neural Network.” </a:t>
            </a:r>
            <a:r>
              <a:rPr lang="en-US" sz="2000" i="1" kern="0" dirty="0">
                <a:solidFill>
                  <a:schemeClr val="tx1">
                    <a:lumMod val="50000"/>
                  </a:schemeClr>
                </a:solidFill>
                <a:effectLst/>
                <a:latin typeface="+mn-lt"/>
                <a:ea typeface="Times New Roman" panose="02020603050405020304" pitchFamily="18" charset="0"/>
                <a:cs typeface="Cordia New" panose="020B0304020202020204" pitchFamily="34" charset="-34"/>
              </a:rPr>
              <a:t>Procedia Computer Science</a:t>
            </a:r>
            <a:r>
              <a:rPr lang="en-US" sz="2000" kern="0" dirty="0">
                <a:solidFill>
                  <a:schemeClr val="tx1">
                    <a:lumMod val="50000"/>
                  </a:schemeClr>
                </a:solidFill>
                <a:effectLst/>
                <a:latin typeface="+mn-lt"/>
                <a:ea typeface="Times New Roman" panose="02020603050405020304" pitchFamily="18" charset="0"/>
                <a:cs typeface="Cordia New" panose="020B0304020202020204" pitchFamily="34" charset="-34"/>
              </a:rPr>
              <a:t>, vol. 165, 2019, pp. 74–82, https://doi.org/10.1016/j.procs.2020.01.072.</a:t>
            </a:r>
            <a:endParaRPr lang="en-US" sz="2000" kern="100" dirty="0">
              <a:solidFill>
                <a:schemeClr val="tx1">
                  <a:lumMod val="50000"/>
                </a:schemeClr>
              </a:solidFill>
              <a:effectLst/>
              <a:latin typeface="+mn-lt"/>
              <a:ea typeface="Calibri" panose="020F0502020204030204" pitchFamily="34" charset="0"/>
              <a:cs typeface="Cordia New" panose="020B0304020202020204" pitchFamily="34" charset="-34"/>
            </a:endParaRPr>
          </a:p>
          <a:p>
            <a:pPr marL="480060" lvl="0" indent="-342900" algn="just" rtl="0">
              <a:lnSpc>
                <a:spcPct val="130000"/>
              </a:lnSpc>
              <a:spcBef>
                <a:spcPts val="600"/>
              </a:spcBef>
              <a:spcAft>
                <a:spcPts val="0"/>
              </a:spcAft>
              <a:buClr>
                <a:schemeClr val="dk2"/>
              </a:buClr>
              <a:buSzPts val="2160"/>
              <a:buFont typeface="Arial"/>
              <a:buAutoNum type="arabicPeriod"/>
            </a:pPr>
            <a:endParaRPr lang="en-US" sz="2000" dirty="0">
              <a:solidFill>
                <a:schemeClr val="tx1">
                  <a:lumMod val="50000"/>
                </a:schemeClr>
              </a:solidFill>
              <a:latin typeface="+mn-lt"/>
            </a:endParaRPr>
          </a:p>
          <a:p>
            <a:pPr marL="480060" lvl="0" indent="-342900" algn="just" rtl="0">
              <a:lnSpc>
                <a:spcPct val="130000"/>
              </a:lnSpc>
              <a:spcBef>
                <a:spcPts val="600"/>
              </a:spcBef>
              <a:spcAft>
                <a:spcPts val="0"/>
              </a:spcAft>
              <a:buClr>
                <a:schemeClr val="dk2"/>
              </a:buClr>
              <a:buSzPts val="2160"/>
              <a:buFont typeface="Arial"/>
              <a:buAutoNum type="arabicPeriod"/>
            </a:pPr>
            <a:endParaRPr lang="en-US" sz="2000" dirty="0">
              <a:solidFill>
                <a:schemeClr val="tx1">
                  <a:lumMod val="50000"/>
                </a:schemeClr>
              </a:solidFill>
              <a:latin typeface="+mn-lt"/>
            </a:endParaRPr>
          </a:p>
        </p:txBody>
      </p:sp>
      <p:sp>
        <p:nvSpPr>
          <p:cNvPr id="2" name="Rectangle 1">
            <a:extLst>
              <a:ext uri="{FF2B5EF4-FFF2-40B4-BE49-F238E27FC236}">
                <a16:creationId xmlns:a16="http://schemas.microsoft.com/office/drawing/2014/main" id="{CC712831-C474-A2C2-C4F3-B652B6CF7E8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(Bahad et 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F8FC-0202-4225-FF13-E31F6DB46FC2}"/>
              </a:ext>
            </a:extLst>
          </p:cNvPr>
          <p:cNvSpPr>
            <a:spLocks noGrp="1"/>
          </p:cNvSpPr>
          <p:nvPr>
            <p:ph type="title"/>
          </p:nvPr>
        </p:nvSpPr>
        <p:spPr>
          <a:xfrm>
            <a:off x="588700" y="3166243"/>
            <a:ext cx="10515600" cy="840190"/>
          </a:xfrm>
        </p:spPr>
        <p:txBody>
          <a:bodyPr/>
          <a:lstStyle/>
          <a:p>
            <a:pPr algn="ctr"/>
            <a:r>
              <a:rPr lang="en-US" sz="5400" dirty="0"/>
              <a:t>THANK YOU!</a:t>
            </a:r>
          </a:p>
        </p:txBody>
      </p:sp>
    </p:spTree>
    <p:extLst>
      <p:ext uri="{BB962C8B-B14F-4D97-AF65-F5344CB8AC3E}">
        <p14:creationId xmlns:p14="http://schemas.microsoft.com/office/powerpoint/2010/main" val="401371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80474" y="1473490"/>
            <a:ext cx="6951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Introduction</a:t>
            </a:r>
            <a:endParaRPr dirty="0"/>
          </a:p>
        </p:txBody>
      </p:sp>
      <p:sp>
        <p:nvSpPr>
          <p:cNvPr id="85" name="Google Shape;85;p16"/>
          <p:cNvSpPr txBox="1">
            <a:spLocks noGrp="1"/>
          </p:cNvSpPr>
          <p:nvPr>
            <p:ph type="body" idx="1"/>
          </p:nvPr>
        </p:nvSpPr>
        <p:spPr>
          <a:xfrm>
            <a:off x="180474" y="2341847"/>
            <a:ext cx="7338050" cy="4287564"/>
          </a:xfrm>
          <a:prstGeom prst="rect">
            <a:avLst/>
          </a:prstGeom>
          <a:noFill/>
          <a:ln>
            <a:noFill/>
          </a:ln>
        </p:spPr>
        <p:txBody>
          <a:bodyPr spcFirstLastPara="1" wrap="square" lIns="91425" tIns="45700" rIns="91425" bIns="45700" anchor="t" anchorCtr="0">
            <a:normAutofit/>
          </a:bodyPr>
          <a:lstStyle/>
          <a:p>
            <a:pPr marL="285750" indent="-285750" algn="just">
              <a:spcBef>
                <a:spcPts val="0"/>
              </a:spcBef>
            </a:pPr>
            <a:r>
              <a:rPr lang="en-US" b="1" dirty="0">
                <a:solidFill>
                  <a:schemeClr val="tx1">
                    <a:lumMod val="50000"/>
                  </a:schemeClr>
                </a:solidFill>
              </a:rPr>
              <a:t>Data has been exponentially increasing at an unprecedented range and is producing 2.7 quintillion bytes of data every day.</a:t>
            </a:r>
          </a:p>
          <a:p>
            <a:pPr marL="285750" indent="-285750" algn="just">
              <a:spcBef>
                <a:spcPts val="0"/>
              </a:spcBef>
            </a:pPr>
            <a:r>
              <a:rPr lang="en-US" b="1" dirty="0">
                <a:solidFill>
                  <a:schemeClr val="tx1">
                    <a:lumMod val="50000"/>
                  </a:schemeClr>
                </a:solidFill>
              </a:rPr>
              <a:t>The definition of fake news is information that pushes people down the wrong road. Fake news is spreading like wildfire these days, and people are sharing it without confirming it.</a:t>
            </a:r>
          </a:p>
          <a:p>
            <a:pPr marL="285750" indent="-285750" algn="just">
              <a:spcBef>
                <a:spcPts val="0"/>
              </a:spcBef>
            </a:pPr>
            <a:r>
              <a:rPr lang="en-US" b="1" dirty="0">
                <a:solidFill>
                  <a:schemeClr val="tx1">
                    <a:lumMod val="50000"/>
                  </a:schemeClr>
                </a:solidFill>
              </a:rPr>
              <a:t>To address this issue, we need effective detection models that use NLP and deep learning to build different models that differentiate between fake and real news.</a:t>
            </a:r>
            <a:endParaRPr b="1" dirty="0">
              <a:solidFill>
                <a:schemeClr val="tx1">
                  <a:lumMod val="50000"/>
                </a:schemeClr>
              </a:solidFill>
            </a:endParaRPr>
          </a:p>
        </p:txBody>
      </p:sp>
      <p:sp>
        <p:nvSpPr>
          <p:cNvPr id="86" name="Google Shape;86;p16"/>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028" name="Picture 4" descr="The (almost) complete history of 'fake news'">
            <a:extLst>
              <a:ext uri="{FF2B5EF4-FFF2-40B4-BE49-F238E27FC236}">
                <a16:creationId xmlns:a16="http://schemas.microsoft.com/office/drawing/2014/main" id="{693C2479-8214-63E5-2252-D19880065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620" y="1191126"/>
            <a:ext cx="4000901" cy="2562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Build Fake News Detection Model Using NLP">
            <a:extLst>
              <a:ext uri="{FF2B5EF4-FFF2-40B4-BE49-F238E27FC236}">
                <a16:creationId xmlns:a16="http://schemas.microsoft.com/office/drawing/2014/main" id="{97F99A36-605D-B805-BD2B-C9703766C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6620" y="3901120"/>
            <a:ext cx="4000901" cy="2728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66928" y="1499616"/>
            <a:ext cx="6951472" cy="590931"/>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err="1"/>
              <a:t>FakeNewsNetDataset</a:t>
            </a:r>
            <a:endParaRPr dirty="0"/>
          </a:p>
        </p:txBody>
      </p:sp>
      <p:sp>
        <p:nvSpPr>
          <p:cNvPr id="93" name="Google Shape;93;p17"/>
          <p:cNvSpPr txBox="1">
            <a:spLocks noGrp="1"/>
          </p:cNvSpPr>
          <p:nvPr>
            <p:ph type="body" idx="1"/>
          </p:nvPr>
        </p:nvSpPr>
        <p:spPr>
          <a:xfrm>
            <a:off x="372292" y="2091899"/>
            <a:ext cx="11122151" cy="4593000"/>
          </a:xfrm>
          <a:prstGeom prst="rect">
            <a:avLst/>
          </a:prstGeom>
          <a:noFill/>
          <a:ln>
            <a:noFill/>
          </a:ln>
        </p:spPr>
        <p:txBody>
          <a:bodyPr spcFirstLastPara="1" wrap="square" lIns="91425" tIns="45700" rIns="91425" bIns="45700" anchor="t" anchorCtr="0">
            <a:noAutofit/>
          </a:bodyPr>
          <a:lstStyle/>
          <a:p>
            <a:pPr marL="571500" indent="-342900" algn="just"/>
            <a:r>
              <a:rPr lang="en-US" sz="1600" b="1" dirty="0">
                <a:solidFill>
                  <a:schemeClr val="tx1">
                    <a:lumMod val="50000"/>
                  </a:schemeClr>
                </a:solidFill>
                <a:latin typeface="+mn-lt"/>
              </a:rPr>
              <a:t>The </a:t>
            </a:r>
            <a:r>
              <a:rPr lang="en-US" sz="1600" b="1" dirty="0" err="1">
                <a:solidFill>
                  <a:schemeClr val="tx1">
                    <a:lumMod val="50000"/>
                  </a:schemeClr>
                </a:solidFill>
                <a:latin typeface="+mn-lt"/>
              </a:rPr>
              <a:t>FakeNewsNet</a:t>
            </a:r>
            <a:r>
              <a:rPr lang="en-US" sz="1600" b="1" dirty="0">
                <a:solidFill>
                  <a:schemeClr val="tx1">
                    <a:lumMod val="50000"/>
                  </a:schemeClr>
                </a:solidFill>
                <a:latin typeface="+mn-lt"/>
              </a:rPr>
              <a:t> dataset includes the social engagements of fake news articles from Twitter extracting from profiles, posts, and social network information for all relevant users.</a:t>
            </a:r>
          </a:p>
          <a:p>
            <a:pPr marL="571500" indent="-342900" algn="just"/>
            <a:r>
              <a:rPr lang="en-US" sz="1600" b="1" dirty="0">
                <a:solidFill>
                  <a:schemeClr val="tx1">
                    <a:lumMod val="50000"/>
                  </a:schemeClr>
                </a:solidFill>
                <a:latin typeface="+mn-lt"/>
              </a:rPr>
              <a:t>The dataset contains </a:t>
            </a:r>
            <a:r>
              <a:rPr lang="en-US" sz="1600" b="1" dirty="0" err="1">
                <a:solidFill>
                  <a:schemeClr val="tx1">
                    <a:lumMod val="50000"/>
                  </a:schemeClr>
                </a:solidFill>
                <a:latin typeface="+mn-lt"/>
              </a:rPr>
              <a:t>contains</a:t>
            </a:r>
            <a:r>
              <a:rPr lang="en-US" sz="1600" b="1">
                <a:solidFill>
                  <a:schemeClr val="tx1">
                    <a:lumMod val="50000"/>
                  </a:schemeClr>
                </a:solidFill>
                <a:latin typeface="+mn-lt"/>
              </a:rPr>
              <a:t> labels </a:t>
            </a:r>
            <a:r>
              <a:rPr lang="en-US" sz="1600" b="1" dirty="0">
                <a:solidFill>
                  <a:schemeClr val="tx1">
                    <a:lumMod val="50000"/>
                  </a:schemeClr>
                </a:solidFill>
                <a:latin typeface="+mn-lt"/>
              </a:rPr>
              <a:t>such as true and false.</a:t>
            </a:r>
          </a:p>
          <a:p>
            <a:pPr marL="571500" indent="-342900" algn="just"/>
            <a:r>
              <a:rPr lang="en-US" sz="1600" b="1" i="0" dirty="0">
                <a:solidFill>
                  <a:srgbClr val="0D0D0D"/>
                </a:solidFill>
                <a:effectLst/>
                <a:highlight>
                  <a:srgbClr val="FFFFFF"/>
                </a:highlight>
                <a:latin typeface="+mn-lt"/>
              </a:rPr>
              <a:t>The dataset "Fake.csv" contains 23,481 rows, while "True.csv" has 21,417 rows. </a:t>
            </a:r>
          </a:p>
          <a:p>
            <a:pPr marL="571500" indent="-342900" algn="just"/>
            <a:r>
              <a:rPr lang="en-US" sz="1600" b="1" i="0" dirty="0">
                <a:solidFill>
                  <a:srgbClr val="0D0D0D"/>
                </a:solidFill>
                <a:effectLst/>
                <a:highlight>
                  <a:srgbClr val="FFFFFF"/>
                </a:highlight>
                <a:latin typeface="+mn-lt"/>
              </a:rPr>
              <a:t>We assign binary labels to distinguish between the two, with fake news marked as '0' and real news as '1'. </a:t>
            </a:r>
          </a:p>
          <a:p>
            <a:pPr algn="l" fontAlgn="base"/>
            <a:r>
              <a:rPr lang="en-US" sz="1600" b="1" i="0" dirty="0">
                <a:solidFill>
                  <a:srgbClr val="3C4043"/>
                </a:solidFill>
                <a:effectLst/>
                <a:latin typeface="+mn-lt"/>
              </a:rPr>
              <a:t>Dataset separated in two files:</a:t>
            </a:r>
          </a:p>
          <a:p>
            <a:pPr algn="l" fontAlgn="base">
              <a:buFont typeface="+mj-lt"/>
              <a:buAutoNum type="arabicPeriod"/>
            </a:pPr>
            <a:r>
              <a:rPr lang="en-US" sz="1600" b="1" i="0" dirty="0">
                <a:solidFill>
                  <a:srgbClr val="3C4043"/>
                </a:solidFill>
                <a:effectLst/>
                <a:latin typeface="+mn-lt"/>
              </a:rPr>
              <a:t>Fake.csv (23502 fake news article)</a:t>
            </a:r>
          </a:p>
          <a:p>
            <a:pPr algn="l" fontAlgn="base">
              <a:buFont typeface="+mj-lt"/>
              <a:buAutoNum type="arabicPeriod"/>
            </a:pPr>
            <a:r>
              <a:rPr lang="en-US" sz="1600" b="1" i="0" dirty="0">
                <a:solidFill>
                  <a:srgbClr val="3C4043"/>
                </a:solidFill>
                <a:effectLst/>
                <a:latin typeface="+mn-lt"/>
              </a:rPr>
              <a:t>True.csv (21417 true news article)</a:t>
            </a:r>
          </a:p>
        </p:txBody>
      </p:sp>
      <p:sp>
        <p:nvSpPr>
          <p:cNvPr id="94" name="Google Shape;94;p17"/>
          <p:cNvSpPr txBox="1">
            <a:spLocks noGrp="1"/>
          </p:cNvSpPr>
          <p:nvPr>
            <p:ph type="ftr" idx="11"/>
          </p:nvPr>
        </p:nvSpPr>
        <p:spPr>
          <a:xfrm>
            <a:off x="7574280" y="6319774"/>
            <a:ext cx="411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Data Loading and Preprocessing</a:t>
            </a:r>
            <a:endParaRPr dirty="0"/>
          </a:p>
        </p:txBody>
      </p:sp>
      <p:sp>
        <p:nvSpPr>
          <p:cNvPr id="119" name="Google Shape;119;p20"/>
          <p:cNvSpPr txBox="1">
            <a:spLocks noGrp="1"/>
          </p:cNvSpPr>
          <p:nvPr>
            <p:ph type="body" idx="4"/>
          </p:nvPr>
        </p:nvSpPr>
        <p:spPr>
          <a:xfrm>
            <a:off x="566928" y="2287568"/>
            <a:ext cx="10610412" cy="2962309"/>
          </a:xfrm>
          <a:prstGeom prst="rect">
            <a:avLst/>
          </a:prstGeom>
          <a:noFill/>
          <a:ln>
            <a:noFill/>
          </a:ln>
        </p:spPr>
        <p:txBody>
          <a:bodyPr spcFirstLastPara="1" wrap="square" lIns="91425" tIns="45700" rIns="91425" bIns="45700" anchor="t" anchorCtr="0">
            <a:spAutoFit/>
          </a:bodyPr>
          <a:lstStyle/>
          <a:p>
            <a:pPr marL="91440" lvl="0" indent="0" algn="just" rtl="0">
              <a:lnSpc>
                <a:spcPct val="115000"/>
              </a:lnSpc>
              <a:spcBef>
                <a:spcPts val="1200"/>
              </a:spcBef>
              <a:spcAft>
                <a:spcPts val="0"/>
              </a:spcAft>
              <a:buSzPts val="2160"/>
              <a:buNone/>
            </a:pPr>
            <a:r>
              <a:rPr lang="en-US" sz="2000" b="1" dirty="0">
                <a:solidFill>
                  <a:schemeClr val="tx1">
                    <a:lumMod val="50000"/>
                  </a:schemeClr>
                </a:solidFill>
              </a:rPr>
              <a:t>Data Loading: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rPr>
              <a:t>CSV Reading: Utilize pandas to read fake and real news content from CSV files.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rPr>
              <a:t>Labeling: Assign labels to the data, marking fake news as 0 and real news as 1.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rPr>
              <a:t>Concatenation: Merge fake and real news data into a single </a:t>
            </a:r>
            <a:r>
              <a:rPr lang="en-US" dirty="0" err="1">
                <a:solidFill>
                  <a:schemeClr val="tx1">
                    <a:lumMod val="50000"/>
                  </a:schemeClr>
                </a:solidFill>
              </a:rPr>
              <a:t>DataFrame</a:t>
            </a:r>
            <a:r>
              <a:rPr lang="en-US" dirty="0">
                <a:solidFill>
                  <a:schemeClr val="tx1">
                    <a:lumMod val="50000"/>
                  </a:schemeClr>
                </a:solidFill>
              </a:rPr>
              <a:t>.</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rPr>
              <a:t>Cleaning: Remove entries with missing values to maintain data quality. </a:t>
            </a:r>
          </a:p>
          <a:p>
            <a:pPr marL="91440" lvl="0" indent="0" algn="just" rtl="0">
              <a:lnSpc>
                <a:spcPct val="115000"/>
              </a:lnSpc>
              <a:spcBef>
                <a:spcPts val="1200"/>
              </a:spcBef>
              <a:spcAft>
                <a:spcPts val="0"/>
              </a:spcAft>
              <a:buSzPts val="2160"/>
              <a:buNone/>
            </a:pPr>
            <a:endParaRPr lang="en-US" b="1" dirty="0">
              <a:solidFill>
                <a:schemeClr val="tx1">
                  <a:lumMod val="50000"/>
                </a:schemeClr>
              </a:solidFill>
            </a:endParaRPr>
          </a:p>
        </p:txBody>
      </p:sp>
      <p:sp>
        <p:nvSpPr>
          <p:cNvPr id="120" name="Google Shape;120;p20"/>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lnSpc>
                <a:spcPct val="90000"/>
              </a:lnSpc>
              <a:spcBef>
                <a:spcPts val="0"/>
              </a:spcBef>
              <a:spcAft>
                <a:spcPts val="0"/>
              </a:spcAft>
              <a:buClr>
                <a:schemeClr val="dk2"/>
              </a:buClr>
              <a:buSzPts val="3600"/>
              <a:buFont typeface="Georgia"/>
              <a:buNone/>
            </a:pPr>
            <a:r>
              <a:rPr lang="en-US" dirty="0"/>
              <a:t>Data Loading and Preprocessing</a:t>
            </a:r>
            <a:endParaRPr dirty="0"/>
          </a:p>
        </p:txBody>
      </p:sp>
      <p:sp>
        <p:nvSpPr>
          <p:cNvPr id="119" name="Google Shape;119;p20"/>
          <p:cNvSpPr txBox="1">
            <a:spLocks noGrp="1"/>
          </p:cNvSpPr>
          <p:nvPr>
            <p:ph type="body" idx="4"/>
          </p:nvPr>
        </p:nvSpPr>
        <p:spPr>
          <a:xfrm>
            <a:off x="566928" y="2090616"/>
            <a:ext cx="10610412" cy="3917955"/>
          </a:xfrm>
          <a:prstGeom prst="rect">
            <a:avLst/>
          </a:prstGeom>
          <a:noFill/>
          <a:ln>
            <a:noFill/>
          </a:ln>
        </p:spPr>
        <p:txBody>
          <a:bodyPr spcFirstLastPara="1" wrap="square" lIns="91425" tIns="45700" rIns="91425" bIns="45700" anchor="t" anchorCtr="0">
            <a:spAutoFit/>
          </a:bodyPr>
          <a:lstStyle/>
          <a:p>
            <a:pPr marL="91440" lvl="0" indent="0" algn="just" rtl="0">
              <a:lnSpc>
                <a:spcPct val="115000"/>
              </a:lnSpc>
              <a:spcBef>
                <a:spcPts val="1200"/>
              </a:spcBef>
              <a:spcAft>
                <a:spcPts val="0"/>
              </a:spcAft>
              <a:buSzPts val="2160"/>
              <a:buNone/>
            </a:pPr>
            <a:r>
              <a:rPr lang="en-US" sz="2000" b="1" dirty="0">
                <a:solidFill>
                  <a:schemeClr val="tx1">
                    <a:lumMod val="50000"/>
                  </a:schemeClr>
                </a:solidFill>
                <a:latin typeface="+mn-lt"/>
              </a:rPr>
              <a:t>Preprocessing</a:t>
            </a:r>
            <a:r>
              <a:rPr lang="en-US" b="1" dirty="0">
                <a:solidFill>
                  <a:schemeClr val="tx1">
                    <a:lumMod val="50000"/>
                  </a:schemeClr>
                </a:solidFill>
                <a:latin typeface="+mn-lt"/>
              </a:rPr>
              <a:t>: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latin typeface="+mn-lt"/>
              </a:rPr>
              <a:t>Punctuation: </a:t>
            </a:r>
            <a:r>
              <a:rPr lang="en-US" b="0" i="0" dirty="0">
                <a:solidFill>
                  <a:srgbClr val="0D0D0D"/>
                </a:solidFill>
                <a:effectLst/>
                <a:highlight>
                  <a:srgbClr val="FFFFFF"/>
                </a:highlight>
                <a:latin typeface="+mn-lt"/>
              </a:rPr>
              <a:t>Removing punctuation simplifies text data, making it easier for models to process language by focusing on words and phrases without the distraction of special characters</a:t>
            </a:r>
            <a:endParaRPr lang="en-US" b="0" i="0" dirty="0">
              <a:solidFill>
                <a:schemeClr val="tx1">
                  <a:lumMod val="50000"/>
                </a:schemeClr>
              </a:solidFill>
              <a:effectLst/>
              <a:highlight>
                <a:srgbClr val="FFFFFF"/>
              </a:highlight>
              <a:latin typeface="+mn-lt"/>
            </a:endParaRPr>
          </a:p>
          <a:p>
            <a:pPr marL="457200" lvl="0" indent="-365760" algn="just" rtl="0">
              <a:lnSpc>
                <a:spcPct val="115000"/>
              </a:lnSpc>
              <a:spcBef>
                <a:spcPts val="1200"/>
              </a:spcBef>
              <a:spcAft>
                <a:spcPts val="0"/>
              </a:spcAft>
              <a:buSzPts val="2160"/>
              <a:buChar char="•"/>
            </a:pPr>
            <a:r>
              <a:rPr lang="en-US" dirty="0">
                <a:solidFill>
                  <a:schemeClr val="tx1">
                    <a:lumMod val="50000"/>
                  </a:schemeClr>
                </a:solidFill>
                <a:latin typeface="+mn-lt"/>
              </a:rPr>
              <a:t>Tokenization: Implement a tokenizer to split text into individual words for analysis.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latin typeface="+mn-lt"/>
              </a:rPr>
              <a:t>Vocabulary Building: Create a vocabulary from the tokens to numerically encode text data, using </a:t>
            </a:r>
            <a:r>
              <a:rPr lang="en-US" dirty="0" err="1">
                <a:solidFill>
                  <a:schemeClr val="tx1">
                    <a:lumMod val="50000"/>
                  </a:schemeClr>
                </a:solidFill>
                <a:latin typeface="+mn-lt"/>
              </a:rPr>
              <a:t>torchtext.vocab</a:t>
            </a:r>
            <a:r>
              <a:rPr lang="en-US" dirty="0">
                <a:solidFill>
                  <a:schemeClr val="tx1">
                    <a:lumMod val="50000"/>
                  </a:schemeClr>
                </a:solidFill>
                <a:latin typeface="+mn-lt"/>
              </a:rPr>
              <a:t>.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latin typeface="+mn-lt"/>
              </a:rPr>
              <a:t>Dataset Preparation: Develop a custom Dataset class for converting text and labels into a </a:t>
            </a:r>
            <a:r>
              <a:rPr lang="en-US" dirty="0" err="1">
                <a:solidFill>
                  <a:schemeClr val="tx1">
                    <a:lumMod val="50000"/>
                  </a:schemeClr>
                </a:solidFill>
                <a:latin typeface="+mn-lt"/>
              </a:rPr>
              <a:t>PyTorch</a:t>
            </a:r>
            <a:r>
              <a:rPr lang="en-US" dirty="0">
                <a:solidFill>
                  <a:schemeClr val="tx1">
                    <a:lumMod val="50000"/>
                  </a:schemeClr>
                </a:solidFill>
                <a:latin typeface="+mn-lt"/>
              </a:rPr>
              <a:t>-friendly format. </a:t>
            </a:r>
          </a:p>
          <a:p>
            <a:pPr marL="457200" lvl="0" indent="-365760" algn="just" rtl="0">
              <a:lnSpc>
                <a:spcPct val="115000"/>
              </a:lnSpc>
              <a:spcBef>
                <a:spcPts val="1200"/>
              </a:spcBef>
              <a:spcAft>
                <a:spcPts val="0"/>
              </a:spcAft>
              <a:buSzPts val="2160"/>
              <a:buChar char="•"/>
            </a:pPr>
            <a:r>
              <a:rPr lang="en-US" dirty="0">
                <a:solidFill>
                  <a:schemeClr val="tx1">
                    <a:lumMod val="50000"/>
                  </a:schemeClr>
                </a:solidFill>
                <a:latin typeface="+mn-lt"/>
              </a:rPr>
              <a:t>Batch Processing: Arrange data into batches with </a:t>
            </a:r>
            <a:r>
              <a:rPr lang="en-US" dirty="0" err="1">
                <a:solidFill>
                  <a:schemeClr val="tx1">
                    <a:lumMod val="50000"/>
                  </a:schemeClr>
                </a:solidFill>
                <a:latin typeface="+mn-lt"/>
              </a:rPr>
              <a:t>DataLoader</a:t>
            </a:r>
            <a:r>
              <a:rPr lang="en-US" dirty="0">
                <a:solidFill>
                  <a:schemeClr val="tx1">
                    <a:lumMod val="50000"/>
                  </a:schemeClr>
                </a:solidFill>
                <a:latin typeface="+mn-lt"/>
              </a:rPr>
              <a:t>, facilitating efficient model training.</a:t>
            </a:r>
          </a:p>
        </p:txBody>
      </p:sp>
      <p:sp>
        <p:nvSpPr>
          <p:cNvPr id="120" name="Google Shape;120;p20"/>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948817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3600"/>
              <a:buFont typeface="Georgia"/>
              <a:buNone/>
            </a:pPr>
            <a:r>
              <a:rPr lang="en-US" dirty="0"/>
              <a:t>Models </a:t>
            </a:r>
            <a:endParaRPr dirty="0"/>
          </a:p>
        </p:txBody>
      </p:sp>
      <p:sp>
        <p:nvSpPr>
          <p:cNvPr id="127" name="Google Shape;127;p21"/>
          <p:cNvSpPr txBox="1">
            <a:spLocks noGrp="1"/>
          </p:cNvSpPr>
          <p:nvPr>
            <p:ph type="body" idx="4"/>
          </p:nvPr>
        </p:nvSpPr>
        <p:spPr>
          <a:xfrm>
            <a:off x="566928" y="2272400"/>
            <a:ext cx="10744200" cy="1741800"/>
          </a:xfrm>
          <a:prstGeom prst="rect">
            <a:avLst/>
          </a:prstGeom>
          <a:noFill/>
          <a:ln>
            <a:noFill/>
          </a:ln>
        </p:spPr>
        <p:txBody>
          <a:bodyPr spcFirstLastPara="1" wrap="square" lIns="91425" tIns="45700" rIns="91425" bIns="45700" anchor="t" anchorCtr="0">
            <a:noAutofit/>
          </a:bodyPr>
          <a:lstStyle/>
          <a:p>
            <a:pPr marL="480060" indent="-342900" algn="just"/>
            <a:r>
              <a:rPr lang="en-US" sz="2400" b="1" i="0" dirty="0">
                <a:solidFill>
                  <a:srgbClr val="0D0D0D"/>
                </a:solidFill>
                <a:effectLst/>
                <a:highlight>
                  <a:srgbClr val="FFFFFF"/>
                </a:highlight>
                <a:latin typeface="Söhne"/>
              </a:rPr>
              <a:t>LSTM (Long Short-Term Memory) Model</a:t>
            </a:r>
            <a:endParaRPr lang="en-US" sz="2400" dirty="0">
              <a:solidFill>
                <a:srgbClr val="0D0D0D"/>
              </a:solidFill>
              <a:highlight>
                <a:srgbClr val="FFFFFF"/>
              </a:highlight>
              <a:latin typeface="Söhne"/>
            </a:endParaRPr>
          </a:p>
          <a:p>
            <a:pPr marL="480060" indent="-342900" algn="just"/>
            <a:r>
              <a:rPr lang="en-US" sz="2400" b="1" i="0" dirty="0">
                <a:solidFill>
                  <a:srgbClr val="0D0D0D"/>
                </a:solidFill>
                <a:effectLst/>
                <a:highlight>
                  <a:srgbClr val="FFFFFF"/>
                </a:highlight>
                <a:latin typeface="Söhne"/>
              </a:rPr>
              <a:t>Bi-LSTM (Bidirectional LSTM)</a:t>
            </a:r>
            <a:endParaRPr lang="en-US" sz="2400" dirty="0">
              <a:solidFill>
                <a:srgbClr val="0D0D0D"/>
              </a:solidFill>
              <a:highlight>
                <a:srgbClr val="FFFFFF"/>
              </a:highlight>
              <a:latin typeface="Söhne"/>
            </a:endParaRPr>
          </a:p>
          <a:p>
            <a:pPr marL="480060" indent="-342900" algn="just"/>
            <a:r>
              <a:rPr lang="en-US" sz="2400" b="1" i="0" dirty="0">
                <a:solidFill>
                  <a:srgbClr val="0D0D0D"/>
                </a:solidFill>
                <a:effectLst/>
                <a:highlight>
                  <a:srgbClr val="FFFFFF"/>
                </a:highlight>
                <a:latin typeface="Söhne"/>
              </a:rPr>
              <a:t>CNN (Convolutional Neural Network)</a:t>
            </a:r>
            <a:endParaRPr lang="en-US" sz="2400" dirty="0">
              <a:solidFill>
                <a:srgbClr val="0D0D0D"/>
              </a:solidFill>
              <a:highlight>
                <a:srgbClr val="FFFFFF"/>
              </a:highlight>
              <a:latin typeface="Söhne"/>
            </a:endParaRPr>
          </a:p>
          <a:p>
            <a:pPr marL="480060" indent="-342900" algn="just"/>
            <a:r>
              <a:rPr lang="en-US" sz="2400" b="1" i="0" dirty="0">
                <a:solidFill>
                  <a:srgbClr val="0D0D0D"/>
                </a:solidFill>
                <a:effectLst/>
                <a:highlight>
                  <a:srgbClr val="FFFFFF"/>
                </a:highlight>
                <a:latin typeface="Söhne"/>
              </a:rPr>
              <a:t>BERT with K-Fold CV (Bidirectional Encoder Representations from Transformers with K-Fold Cross-Validation)</a:t>
            </a:r>
            <a:endParaRPr lang="en-US" sz="2400" dirty="0"/>
          </a:p>
        </p:txBody>
      </p:sp>
      <p:sp>
        <p:nvSpPr>
          <p:cNvPr id="128" name="Google Shape;128;p2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8ADD-2818-D4CC-C203-749F744E4525}"/>
              </a:ext>
            </a:extLst>
          </p:cNvPr>
          <p:cNvSpPr>
            <a:spLocks noGrp="1"/>
          </p:cNvSpPr>
          <p:nvPr>
            <p:ph type="title"/>
          </p:nvPr>
        </p:nvSpPr>
        <p:spPr/>
        <p:txBody>
          <a:bodyPr/>
          <a:lstStyle/>
          <a:p>
            <a:r>
              <a:rPr lang="en-US" dirty="0"/>
              <a:t>Loss Function and Optimizer</a:t>
            </a:r>
          </a:p>
        </p:txBody>
      </p:sp>
      <p:sp>
        <p:nvSpPr>
          <p:cNvPr id="4" name="Text Placeholder 3">
            <a:extLst>
              <a:ext uri="{FF2B5EF4-FFF2-40B4-BE49-F238E27FC236}">
                <a16:creationId xmlns:a16="http://schemas.microsoft.com/office/drawing/2014/main" id="{094EAA62-8DEA-F8E6-482C-0900DB9C2DE7}"/>
              </a:ext>
            </a:extLst>
          </p:cNvPr>
          <p:cNvSpPr>
            <a:spLocks noGrp="1"/>
          </p:cNvSpPr>
          <p:nvPr>
            <p:ph type="body" idx="2"/>
          </p:nvPr>
        </p:nvSpPr>
        <p:spPr>
          <a:xfrm>
            <a:off x="566928" y="2593340"/>
            <a:ext cx="9076802" cy="3535744"/>
          </a:xfrm>
        </p:spPr>
        <p:txBody>
          <a:bodyPr/>
          <a:lstStyle/>
          <a:p>
            <a:pPr algn="just"/>
            <a:r>
              <a:rPr lang="en-US" dirty="0">
                <a:solidFill>
                  <a:schemeClr val="tx1">
                    <a:lumMod val="50000"/>
                  </a:schemeClr>
                </a:solidFill>
              </a:rPr>
              <a:t> Cross-entropy loss is a logarithmic loss function, which penalizes confident wrong predictions more than less confident wrong predictions. This property is beneficial for training models to make confident and accurate predictions, especially in imbalanced datasets where one class may be more prevalent than the other.</a:t>
            </a:r>
          </a:p>
          <a:p>
            <a:pPr algn="just"/>
            <a:r>
              <a:rPr lang="en-US" dirty="0">
                <a:solidFill>
                  <a:schemeClr val="tx1">
                    <a:lumMod val="50000"/>
                  </a:schemeClr>
                </a:solidFill>
              </a:rPr>
              <a:t>Adam optimizer is a popular choice for optimizing due to its adaptive learning rates. This adaptive learning rate helps converge faster and avoids the need for manual tuning of learning rates.</a:t>
            </a:r>
          </a:p>
        </p:txBody>
      </p:sp>
    </p:spTree>
    <p:extLst>
      <p:ext uri="{BB962C8B-B14F-4D97-AF65-F5344CB8AC3E}">
        <p14:creationId xmlns:p14="http://schemas.microsoft.com/office/powerpoint/2010/main" val="214146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3600"/>
              <a:buFont typeface="Georgia"/>
              <a:buNone/>
            </a:pPr>
            <a:r>
              <a:rPr lang="en-US"/>
              <a:t>Models – LSTM</a:t>
            </a:r>
            <a:endParaRPr/>
          </a:p>
        </p:txBody>
      </p:sp>
      <p:sp>
        <p:nvSpPr>
          <p:cNvPr id="127" name="Google Shape;127;p21"/>
          <p:cNvSpPr txBox="1">
            <a:spLocks noGrp="1"/>
          </p:cNvSpPr>
          <p:nvPr>
            <p:ph type="body" idx="4"/>
          </p:nvPr>
        </p:nvSpPr>
        <p:spPr>
          <a:xfrm>
            <a:off x="566928" y="2285463"/>
            <a:ext cx="10744200" cy="1741800"/>
          </a:xfrm>
          <a:prstGeom prst="rect">
            <a:avLst/>
          </a:prstGeom>
          <a:noFill/>
          <a:ln>
            <a:noFill/>
          </a:ln>
        </p:spPr>
        <p:txBody>
          <a:bodyPr spcFirstLastPara="1" wrap="square" lIns="91425" tIns="45700" rIns="91425" bIns="45700" anchor="t" anchorCtr="0">
            <a:noAutofit/>
          </a:bodyPr>
          <a:lstStyle/>
          <a:p>
            <a:pPr algn="just"/>
            <a:r>
              <a:rPr lang="en-US" b="0" i="0" dirty="0">
                <a:solidFill>
                  <a:srgbClr val="0D0D0D"/>
                </a:solidFill>
                <a:effectLst/>
                <a:highlight>
                  <a:srgbClr val="FFFFFF"/>
                </a:highlight>
                <a:latin typeface="+mn-lt"/>
              </a:rPr>
              <a:t>LSTM is a type of recurrent neural network (RNN) that is capable of learning order dependence in sequence prediction problems. </a:t>
            </a:r>
          </a:p>
          <a:p>
            <a:pPr algn="just"/>
            <a:r>
              <a:rPr lang="en-US" b="0" i="0" dirty="0">
                <a:solidFill>
                  <a:srgbClr val="0D0D0D"/>
                </a:solidFill>
                <a:effectLst/>
                <a:highlight>
                  <a:srgbClr val="FFFFFF"/>
                </a:highlight>
                <a:latin typeface="+mn-lt"/>
              </a:rPr>
              <a:t>The LSTM model uses embeddings to convert text into a form that the neural network can process, followed by LSTM layers that analyze the sequence of embedded words. The output of the LSTM layers is passed to a fully connected layer that makes the final prediction.</a:t>
            </a:r>
          </a:p>
          <a:p>
            <a:pPr marL="285750" lvl="0" indent="-148590" algn="just" rtl="0">
              <a:spcBef>
                <a:spcPts val="600"/>
              </a:spcBef>
              <a:spcAft>
                <a:spcPts val="0"/>
              </a:spcAft>
              <a:buNone/>
            </a:pPr>
            <a:endParaRPr dirty="0">
              <a:latin typeface="+mn-lt"/>
            </a:endParaRPr>
          </a:p>
        </p:txBody>
      </p:sp>
      <p:sp>
        <p:nvSpPr>
          <p:cNvPr id="128" name="Google Shape;128;p2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aphicFrame>
        <p:nvGraphicFramePr>
          <p:cNvPr id="3" name="Diagram 2">
            <a:extLst>
              <a:ext uri="{FF2B5EF4-FFF2-40B4-BE49-F238E27FC236}">
                <a16:creationId xmlns:a16="http://schemas.microsoft.com/office/drawing/2014/main" id="{FDFC17A5-4FEC-E52F-4299-FB998555A5B9}"/>
              </a:ext>
            </a:extLst>
          </p:cNvPr>
          <p:cNvGraphicFramePr/>
          <p:nvPr>
            <p:extLst>
              <p:ext uri="{D42A27DB-BD31-4B8C-83A1-F6EECF244321}">
                <p14:modId xmlns:p14="http://schemas.microsoft.com/office/powerpoint/2010/main" val="3869485250"/>
              </p:ext>
            </p:extLst>
          </p:nvPr>
        </p:nvGraphicFramePr>
        <p:xfrm>
          <a:off x="457200" y="2912919"/>
          <a:ext cx="112776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338164"/>
      </p:ext>
    </p:extLst>
  </p:cSld>
  <p:clrMapOvr>
    <a:masterClrMapping/>
  </p:clrMapOvr>
  <p:transition spd="med">
    <p:fade/>
  </p:transition>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3452</Words>
  <Application>Microsoft Office PowerPoint</Application>
  <PresentationFormat>Widescreen</PresentationFormat>
  <Paragraphs>204</Paragraphs>
  <Slides>25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__Inter_aaf875</vt:lpstr>
      <vt:lpstr>Arial</vt:lpstr>
      <vt:lpstr>Calibri</vt:lpstr>
      <vt:lpstr>Georgia</vt:lpstr>
      <vt:lpstr>NTR</vt:lpstr>
      <vt:lpstr>Segoe UI</vt:lpstr>
      <vt:lpstr>Söhne</vt:lpstr>
      <vt:lpstr>Times New Roman</vt:lpstr>
      <vt:lpstr>Office Theme</vt:lpstr>
      <vt:lpstr>Deep Learning Project Presentation</vt:lpstr>
      <vt:lpstr>Fake News Detection</vt:lpstr>
      <vt:lpstr>Introduction</vt:lpstr>
      <vt:lpstr>FakeNewsNetDataset</vt:lpstr>
      <vt:lpstr>Data Loading and Preprocessing</vt:lpstr>
      <vt:lpstr>Data Loading and Preprocessing</vt:lpstr>
      <vt:lpstr>Models </vt:lpstr>
      <vt:lpstr>Loss Function and Optimizer</vt:lpstr>
      <vt:lpstr>Models – LSTM</vt:lpstr>
      <vt:lpstr>LSTM</vt:lpstr>
      <vt:lpstr>Models – CNN(Convolutional Neural Networks)</vt:lpstr>
      <vt:lpstr>CNN</vt:lpstr>
      <vt:lpstr>Models – BiLSTM</vt:lpstr>
      <vt:lpstr>Bi-LSTM</vt:lpstr>
      <vt:lpstr>Models – BERT with K-Fold CV (Bidirectional Encoder Representations from Transformers with K-Fold Cross-Validation) </vt:lpstr>
      <vt:lpstr>BERT with K-Fold CV</vt:lpstr>
      <vt:lpstr>Classification</vt:lpstr>
      <vt:lpstr>Results</vt:lpstr>
      <vt:lpstr>Web Integration</vt:lpstr>
      <vt:lpstr>Web Integration</vt:lpstr>
      <vt:lpstr>PowerPoint Presentation</vt:lpstr>
      <vt:lpstr>PowerPoint Presentation</vt:lpstr>
      <vt:lpstr>Demo Time!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Project Presentation</dc:title>
  <dc:creator>Navuduru Rishitha</dc:creator>
  <cp:lastModifiedBy>Navuduru Rishitha</cp:lastModifiedBy>
  <cp:revision>19</cp:revision>
  <dcterms:modified xsi:type="dcterms:W3CDTF">2024-05-11T01:23:05Z</dcterms:modified>
</cp:coreProperties>
</file>